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774" r:id="rId2"/>
  </p:sldMasterIdLst>
  <p:notesMasterIdLst>
    <p:notesMasterId r:id="rId28"/>
  </p:notesMasterIdLst>
  <p:handoutMasterIdLst>
    <p:handoutMasterId r:id="rId29"/>
  </p:handoutMasterIdLst>
  <p:sldIdLst>
    <p:sldId id="399" r:id="rId3"/>
    <p:sldId id="477" r:id="rId4"/>
    <p:sldId id="565" r:id="rId5"/>
    <p:sldId id="528" r:id="rId6"/>
    <p:sldId id="568" r:id="rId7"/>
    <p:sldId id="570" r:id="rId8"/>
    <p:sldId id="537" r:id="rId9"/>
    <p:sldId id="530" r:id="rId10"/>
    <p:sldId id="544" r:id="rId11"/>
    <p:sldId id="556" r:id="rId12"/>
    <p:sldId id="499" r:id="rId13"/>
    <p:sldId id="480" r:id="rId14"/>
    <p:sldId id="540" r:id="rId15"/>
    <p:sldId id="531" r:id="rId16"/>
    <p:sldId id="558" r:id="rId17"/>
    <p:sldId id="561" r:id="rId18"/>
    <p:sldId id="536" r:id="rId19"/>
    <p:sldId id="564" r:id="rId20"/>
    <p:sldId id="542" r:id="rId21"/>
    <p:sldId id="543" r:id="rId22"/>
    <p:sldId id="547" r:id="rId23"/>
    <p:sldId id="502" r:id="rId24"/>
    <p:sldId id="548" r:id="rId25"/>
    <p:sldId id="549" r:id="rId26"/>
    <p:sldId id="527" r:id="rId27"/>
  </p:sldIdLst>
  <p:sldSz cx="9144000" cy="6858000" type="screen4x3"/>
  <p:notesSz cx="7077075" cy="8955088"/>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3600" kern="1200">
        <a:solidFill>
          <a:schemeClr val="tx1"/>
        </a:solidFill>
        <a:latin typeface="Arial" pitchFamily="34" charset="0"/>
        <a:ea typeface="+mn-ea"/>
        <a:cs typeface="+mn-cs"/>
      </a:defRPr>
    </a:lvl1pPr>
    <a:lvl2pPr marL="457200" algn="l" rtl="0" fontAlgn="base">
      <a:spcBef>
        <a:spcPct val="0"/>
      </a:spcBef>
      <a:spcAft>
        <a:spcPct val="0"/>
      </a:spcAft>
      <a:defRPr sz="3600" kern="1200">
        <a:solidFill>
          <a:schemeClr val="tx1"/>
        </a:solidFill>
        <a:latin typeface="Arial" pitchFamily="34" charset="0"/>
        <a:ea typeface="+mn-ea"/>
        <a:cs typeface="+mn-cs"/>
      </a:defRPr>
    </a:lvl2pPr>
    <a:lvl3pPr marL="914400" algn="l" rtl="0" fontAlgn="base">
      <a:spcBef>
        <a:spcPct val="0"/>
      </a:spcBef>
      <a:spcAft>
        <a:spcPct val="0"/>
      </a:spcAft>
      <a:defRPr sz="3600" kern="1200">
        <a:solidFill>
          <a:schemeClr val="tx1"/>
        </a:solidFill>
        <a:latin typeface="Arial" pitchFamily="34" charset="0"/>
        <a:ea typeface="+mn-ea"/>
        <a:cs typeface="+mn-cs"/>
      </a:defRPr>
    </a:lvl3pPr>
    <a:lvl4pPr marL="1371600" algn="l" rtl="0" fontAlgn="base">
      <a:spcBef>
        <a:spcPct val="0"/>
      </a:spcBef>
      <a:spcAft>
        <a:spcPct val="0"/>
      </a:spcAft>
      <a:defRPr sz="3600" kern="1200">
        <a:solidFill>
          <a:schemeClr val="tx1"/>
        </a:solidFill>
        <a:latin typeface="Arial" pitchFamily="34" charset="0"/>
        <a:ea typeface="+mn-ea"/>
        <a:cs typeface="+mn-cs"/>
      </a:defRPr>
    </a:lvl4pPr>
    <a:lvl5pPr marL="1828800" algn="l" rtl="0" fontAlgn="base">
      <a:spcBef>
        <a:spcPct val="0"/>
      </a:spcBef>
      <a:spcAft>
        <a:spcPct val="0"/>
      </a:spcAft>
      <a:defRPr sz="3600" kern="1200">
        <a:solidFill>
          <a:schemeClr val="tx1"/>
        </a:solidFill>
        <a:latin typeface="Arial" pitchFamily="34" charset="0"/>
        <a:ea typeface="+mn-ea"/>
        <a:cs typeface="+mn-cs"/>
      </a:defRPr>
    </a:lvl5pPr>
    <a:lvl6pPr marL="2286000" algn="l" defTabSz="914400" rtl="0" eaLnBrk="1" latinLnBrk="0" hangingPunct="1">
      <a:defRPr sz="3600" kern="1200">
        <a:solidFill>
          <a:schemeClr val="tx1"/>
        </a:solidFill>
        <a:latin typeface="Arial" pitchFamily="34" charset="0"/>
        <a:ea typeface="+mn-ea"/>
        <a:cs typeface="+mn-cs"/>
      </a:defRPr>
    </a:lvl6pPr>
    <a:lvl7pPr marL="2743200" algn="l" defTabSz="914400" rtl="0" eaLnBrk="1" latinLnBrk="0" hangingPunct="1">
      <a:defRPr sz="3600" kern="1200">
        <a:solidFill>
          <a:schemeClr val="tx1"/>
        </a:solidFill>
        <a:latin typeface="Arial" pitchFamily="34" charset="0"/>
        <a:ea typeface="+mn-ea"/>
        <a:cs typeface="+mn-cs"/>
      </a:defRPr>
    </a:lvl7pPr>
    <a:lvl8pPr marL="3200400" algn="l" defTabSz="914400" rtl="0" eaLnBrk="1" latinLnBrk="0" hangingPunct="1">
      <a:defRPr sz="3600" kern="1200">
        <a:solidFill>
          <a:schemeClr val="tx1"/>
        </a:solidFill>
        <a:latin typeface="Arial" pitchFamily="34" charset="0"/>
        <a:ea typeface="+mn-ea"/>
        <a:cs typeface="+mn-cs"/>
      </a:defRPr>
    </a:lvl8pPr>
    <a:lvl9pPr marL="3657600" algn="l" defTabSz="914400" rtl="0" eaLnBrk="1" latinLnBrk="0" hangingPunct="1">
      <a:defRPr sz="36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21">
          <p15:clr>
            <a:srgbClr val="A4A3A4"/>
          </p15:clr>
        </p15:guide>
        <p15:guide id="2" pos="22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781D"/>
    <a:srgbClr val="336600"/>
    <a:srgbClr val="341859"/>
    <a:srgbClr val="333399"/>
    <a:srgbClr val="002060"/>
    <a:srgbClr val="9966FF"/>
    <a:srgbClr val="DAEDEF"/>
    <a:srgbClr val="FF6600"/>
    <a:srgbClr val="0099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5" autoAdjust="0"/>
    <p:restoredTop sz="88482" autoAdjust="0"/>
  </p:normalViewPr>
  <p:slideViewPr>
    <p:cSldViewPr>
      <p:cViewPr varScale="1">
        <p:scale>
          <a:sx n="62" d="100"/>
          <a:sy n="62" d="100"/>
        </p:scale>
        <p:origin x="14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78"/>
    </p:cViewPr>
  </p:sorterViewPr>
  <p:notesViewPr>
    <p:cSldViewPr>
      <p:cViewPr>
        <p:scale>
          <a:sx n="100" d="100"/>
          <a:sy n="100" d="100"/>
        </p:scale>
        <p:origin x="1962" y="-240"/>
      </p:cViewPr>
      <p:guideLst>
        <p:guide orient="horz" pos="2821"/>
        <p:guide pos="22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29C37-6626-49B4-AE50-C4F3E5C426F2}" type="doc">
      <dgm:prSet loTypeId="urn:microsoft.com/office/officeart/2011/layout/InterconnectedBlockProcess" loCatId="process" qsTypeId="urn:microsoft.com/office/officeart/2005/8/quickstyle/simple1" qsCatId="simple" csTypeId="urn:microsoft.com/office/officeart/2005/8/colors/colorful4" csCatId="colorful" phldr="1"/>
      <dgm:spPr/>
      <dgm:t>
        <a:bodyPr/>
        <a:lstStyle/>
        <a:p>
          <a:endParaRPr lang="en-US"/>
        </a:p>
      </dgm:t>
    </dgm:pt>
    <dgm:pt modelId="{06A39C72-168E-4815-9F23-8C73EED33009}">
      <dgm:prSet phldrT="[Text]"/>
      <dgm:spPr/>
      <dgm:t>
        <a:bodyPr/>
        <a:lstStyle/>
        <a:p>
          <a:r>
            <a:rPr lang="en-US" b="1" dirty="0" smtClean="0">
              <a:solidFill>
                <a:schemeClr val="tx1"/>
              </a:solidFill>
            </a:rPr>
            <a:t>Shifting Perspective</a:t>
          </a:r>
          <a:endParaRPr lang="en-US" b="1" dirty="0">
            <a:solidFill>
              <a:schemeClr val="tx1"/>
            </a:solidFill>
          </a:endParaRPr>
        </a:p>
      </dgm:t>
    </dgm:pt>
    <dgm:pt modelId="{832827E0-7EA4-4D26-AC60-7202E429E641}" type="parTrans" cxnId="{02A1AB8D-CCF2-464B-B7EF-2A4734C343FE}">
      <dgm:prSet/>
      <dgm:spPr/>
      <dgm:t>
        <a:bodyPr/>
        <a:lstStyle/>
        <a:p>
          <a:endParaRPr lang="en-US"/>
        </a:p>
      </dgm:t>
    </dgm:pt>
    <dgm:pt modelId="{75D351E2-0798-4C44-8AC1-514563262E4E}" type="sibTrans" cxnId="{02A1AB8D-CCF2-464B-B7EF-2A4734C343FE}">
      <dgm:prSet/>
      <dgm:spPr/>
      <dgm:t>
        <a:bodyPr/>
        <a:lstStyle/>
        <a:p>
          <a:endParaRPr lang="en-US"/>
        </a:p>
      </dgm:t>
    </dgm:pt>
    <dgm:pt modelId="{B9EF233C-DD3C-4956-9D11-CB0523FF3CE3}">
      <dgm:prSet phldrT="[Text]"/>
      <dgm:spPr/>
      <dgm:t>
        <a:bodyPr/>
        <a:lstStyle/>
        <a:p>
          <a:pPr algn="ctr"/>
          <a:r>
            <a:rPr lang="en-US" dirty="0" smtClean="0"/>
            <a:t>Examining what they do from the perspective of the customer</a:t>
          </a:r>
        </a:p>
        <a:p>
          <a:pPr algn="r"/>
          <a:endParaRPr lang="en-US" dirty="0" smtClean="0"/>
        </a:p>
        <a:p>
          <a:pPr algn="ctr"/>
          <a:r>
            <a:rPr lang="en-US" dirty="0" smtClean="0"/>
            <a:t>“Quality in a service or product is not what you put into it. It is what the client or customer gets out of it.” </a:t>
          </a:r>
          <a:endParaRPr lang="en-US" dirty="0"/>
        </a:p>
      </dgm:t>
    </dgm:pt>
    <dgm:pt modelId="{7B7C54CB-328E-4D33-8454-9B198941038E}" type="parTrans" cxnId="{9218BF11-B89A-450B-BEF4-A198F504BAA5}">
      <dgm:prSet/>
      <dgm:spPr/>
      <dgm:t>
        <a:bodyPr/>
        <a:lstStyle/>
        <a:p>
          <a:endParaRPr lang="en-US"/>
        </a:p>
      </dgm:t>
    </dgm:pt>
    <dgm:pt modelId="{93F42866-1245-43B2-8F6C-4FC0A9198CDD}" type="sibTrans" cxnId="{9218BF11-B89A-450B-BEF4-A198F504BAA5}">
      <dgm:prSet/>
      <dgm:spPr/>
      <dgm:t>
        <a:bodyPr/>
        <a:lstStyle/>
        <a:p>
          <a:endParaRPr lang="en-US"/>
        </a:p>
      </dgm:t>
    </dgm:pt>
    <dgm:pt modelId="{6B21C588-8C62-4D35-8514-E39177DDF2F5}">
      <dgm:prSet phldrT="[Text]"/>
      <dgm:spPr/>
      <dgm:t>
        <a:bodyPr/>
        <a:lstStyle/>
        <a:p>
          <a:r>
            <a:rPr lang="en-US" b="1" dirty="0" smtClean="0">
              <a:solidFill>
                <a:schemeClr val="tx1"/>
              </a:solidFill>
            </a:rPr>
            <a:t>Reflection vs Reaction</a:t>
          </a:r>
          <a:endParaRPr lang="en-US" b="1" dirty="0">
            <a:solidFill>
              <a:schemeClr val="tx1"/>
            </a:solidFill>
          </a:endParaRPr>
        </a:p>
      </dgm:t>
    </dgm:pt>
    <dgm:pt modelId="{61BDB579-0F6E-45FD-8C00-BD51D8BEDC21}" type="parTrans" cxnId="{3303D298-4E38-4064-914D-CB5294CE324C}">
      <dgm:prSet/>
      <dgm:spPr/>
      <dgm:t>
        <a:bodyPr/>
        <a:lstStyle/>
        <a:p>
          <a:endParaRPr lang="en-US"/>
        </a:p>
      </dgm:t>
    </dgm:pt>
    <dgm:pt modelId="{CCDDCCC3-1D88-47C9-9AB6-420101077840}" type="sibTrans" cxnId="{3303D298-4E38-4064-914D-CB5294CE324C}">
      <dgm:prSet/>
      <dgm:spPr/>
      <dgm:t>
        <a:bodyPr/>
        <a:lstStyle/>
        <a:p>
          <a:endParaRPr lang="en-US"/>
        </a:p>
      </dgm:t>
    </dgm:pt>
    <dgm:pt modelId="{2BB0444D-FFF3-4332-83EF-ADF5E5526335}">
      <dgm:prSet phldrT="[Text]"/>
      <dgm:spPr/>
      <dgm:t>
        <a:bodyPr/>
        <a:lstStyle/>
        <a:p>
          <a:pPr algn="ctr"/>
          <a:r>
            <a:rPr lang="en-US" dirty="0" smtClean="0"/>
            <a:t>Carving out the time to THINK about how to increase value for customers</a:t>
          </a:r>
        </a:p>
        <a:p>
          <a:pPr algn="ctr"/>
          <a:endParaRPr lang="en-US" dirty="0" smtClean="0"/>
        </a:p>
        <a:p>
          <a:pPr algn="ctr"/>
          <a:r>
            <a:rPr lang="en-US" dirty="0" smtClean="0"/>
            <a:t>Getting beyond solely reacting to the “issue of the hour”</a:t>
          </a:r>
          <a:endParaRPr lang="en-US" dirty="0"/>
        </a:p>
      </dgm:t>
    </dgm:pt>
    <dgm:pt modelId="{4BFE1711-A748-4DE4-AD6C-6392C6710828}" type="parTrans" cxnId="{92013DF2-7791-4895-995A-1B6E9A9E1899}">
      <dgm:prSet/>
      <dgm:spPr/>
      <dgm:t>
        <a:bodyPr/>
        <a:lstStyle/>
        <a:p>
          <a:endParaRPr lang="en-US"/>
        </a:p>
      </dgm:t>
    </dgm:pt>
    <dgm:pt modelId="{3F9B5907-36AB-40EE-9416-651034AA9389}" type="sibTrans" cxnId="{92013DF2-7791-4895-995A-1B6E9A9E1899}">
      <dgm:prSet/>
      <dgm:spPr/>
      <dgm:t>
        <a:bodyPr/>
        <a:lstStyle/>
        <a:p>
          <a:endParaRPr lang="en-US"/>
        </a:p>
      </dgm:t>
    </dgm:pt>
    <dgm:pt modelId="{F3209218-3833-4E54-AF8B-ABA98BB39ADF}">
      <dgm:prSet phldrT="[Text]"/>
      <dgm:spPr/>
      <dgm:t>
        <a:bodyPr/>
        <a:lstStyle/>
        <a:p>
          <a:r>
            <a:rPr lang="en-US" b="1" dirty="0" smtClean="0">
              <a:solidFill>
                <a:schemeClr val="tx1"/>
              </a:solidFill>
            </a:rPr>
            <a:t>Realization and ACTION</a:t>
          </a:r>
          <a:endParaRPr lang="en-US" b="1" dirty="0">
            <a:solidFill>
              <a:schemeClr val="tx1"/>
            </a:solidFill>
          </a:endParaRPr>
        </a:p>
      </dgm:t>
    </dgm:pt>
    <dgm:pt modelId="{57BBB50F-61E8-4E95-AEE7-34C712EF2890}" type="parTrans" cxnId="{8C0F0E15-6B7F-4B9C-AFAD-6845D7D819E9}">
      <dgm:prSet/>
      <dgm:spPr/>
      <dgm:t>
        <a:bodyPr/>
        <a:lstStyle/>
        <a:p>
          <a:endParaRPr lang="en-US"/>
        </a:p>
      </dgm:t>
    </dgm:pt>
    <dgm:pt modelId="{ACA6A0E5-C9B1-481E-99BA-19A69404BA1D}" type="sibTrans" cxnId="{8C0F0E15-6B7F-4B9C-AFAD-6845D7D819E9}">
      <dgm:prSet/>
      <dgm:spPr/>
      <dgm:t>
        <a:bodyPr/>
        <a:lstStyle/>
        <a:p>
          <a:endParaRPr lang="en-US"/>
        </a:p>
      </dgm:t>
    </dgm:pt>
    <dgm:pt modelId="{B88E5105-AB2B-4194-B34F-19AACD36DA25}">
      <dgm:prSet phldrT="[Text]"/>
      <dgm:spPr/>
      <dgm:t>
        <a:bodyPr/>
        <a:lstStyle/>
        <a:p>
          <a:pPr algn="ctr"/>
          <a:r>
            <a:rPr lang="en-US" dirty="0" smtClean="0"/>
            <a:t>Pushing through to action – what they can and will DO with ideas to strengthen customer relationships</a:t>
          </a:r>
        </a:p>
        <a:p>
          <a:pPr algn="ctr"/>
          <a:endParaRPr lang="en-US" dirty="0" smtClean="0"/>
        </a:p>
        <a:p>
          <a:pPr algn="ctr"/>
          <a:r>
            <a:rPr lang="en-US" dirty="0" smtClean="0"/>
            <a:t>Understanding many small actions add up to BIG results</a:t>
          </a:r>
          <a:endParaRPr lang="en-US" dirty="0"/>
        </a:p>
      </dgm:t>
    </dgm:pt>
    <dgm:pt modelId="{8426B109-1D87-4BA5-B2EF-D332DC42FC54}" type="parTrans" cxnId="{78EEB28F-805F-48EE-A044-FFCE596F16FC}">
      <dgm:prSet/>
      <dgm:spPr/>
      <dgm:t>
        <a:bodyPr/>
        <a:lstStyle/>
        <a:p>
          <a:endParaRPr lang="en-US"/>
        </a:p>
      </dgm:t>
    </dgm:pt>
    <dgm:pt modelId="{0A5D0D14-7E3C-4E57-BD30-8FC5D9708BA6}" type="sibTrans" cxnId="{78EEB28F-805F-48EE-A044-FFCE596F16FC}">
      <dgm:prSet/>
      <dgm:spPr/>
      <dgm:t>
        <a:bodyPr/>
        <a:lstStyle/>
        <a:p>
          <a:endParaRPr lang="en-US"/>
        </a:p>
      </dgm:t>
    </dgm:pt>
    <dgm:pt modelId="{9E689D5D-F719-4585-AE36-74AA72D8BEA3}">
      <dgm:prSet/>
      <dgm:spPr/>
      <dgm:t>
        <a:bodyPr/>
        <a:lstStyle/>
        <a:p>
          <a:r>
            <a:rPr lang="en-US" smtClean="0"/>
            <a:t> Peter Drucker </a:t>
          </a:r>
        </a:p>
      </dgm:t>
    </dgm:pt>
    <dgm:pt modelId="{14DA6B87-2379-43A6-B323-BE3D396B7401}" type="parTrans" cxnId="{196E9A97-3F2E-4C6E-A93F-563C084A286D}">
      <dgm:prSet/>
      <dgm:spPr/>
      <dgm:t>
        <a:bodyPr/>
        <a:lstStyle/>
        <a:p>
          <a:endParaRPr lang="en-US"/>
        </a:p>
      </dgm:t>
    </dgm:pt>
    <dgm:pt modelId="{1F0F08C8-53D1-4643-9B78-E695DDB801C4}" type="sibTrans" cxnId="{196E9A97-3F2E-4C6E-A93F-563C084A286D}">
      <dgm:prSet/>
      <dgm:spPr/>
      <dgm:t>
        <a:bodyPr/>
        <a:lstStyle/>
        <a:p>
          <a:endParaRPr lang="en-US"/>
        </a:p>
      </dgm:t>
    </dgm:pt>
    <dgm:pt modelId="{1CA03D67-1A4B-484D-955D-0500FAF947F3}">
      <dgm:prSet/>
      <dgm:spPr/>
      <dgm:t>
        <a:bodyPr/>
        <a:lstStyle/>
        <a:p>
          <a:endParaRPr lang="en-US" dirty="0" smtClean="0"/>
        </a:p>
      </dgm:t>
    </dgm:pt>
    <dgm:pt modelId="{E4BFE6C6-2D34-40B4-864B-CBB4E1F34E5A}" type="parTrans" cxnId="{00647414-0231-40A7-BA8B-E7A2306C2399}">
      <dgm:prSet/>
      <dgm:spPr/>
      <dgm:t>
        <a:bodyPr/>
        <a:lstStyle/>
        <a:p>
          <a:endParaRPr lang="en-US"/>
        </a:p>
      </dgm:t>
    </dgm:pt>
    <dgm:pt modelId="{145DCCE3-33A7-43D9-86F9-800B5E1EE516}" type="sibTrans" cxnId="{00647414-0231-40A7-BA8B-E7A2306C2399}">
      <dgm:prSet/>
      <dgm:spPr/>
      <dgm:t>
        <a:bodyPr/>
        <a:lstStyle/>
        <a:p>
          <a:endParaRPr lang="en-US"/>
        </a:p>
      </dgm:t>
    </dgm:pt>
    <dgm:pt modelId="{7D40A71E-3238-4324-B8D7-1E89DCB6B458}" type="pres">
      <dgm:prSet presAssocID="{A2A29C37-6626-49B4-AE50-C4F3E5C426F2}" presName="Name0" presStyleCnt="0">
        <dgm:presLayoutVars>
          <dgm:chMax val="7"/>
          <dgm:chPref val="5"/>
          <dgm:dir/>
          <dgm:animOne val="branch"/>
          <dgm:animLvl val="lvl"/>
        </dgm:presLayoutVars>
      </dgm:prSet>
      <dgm:spPr/>
      <dgm:t>
        <a:bodyPr/>
        <a:lstStyle/>
        <a:p>
          <a:endParaRPr lang="en-US"/>
        </a:p>
      </dgm:t>
    </dgm:pt>
    <dgm:pt modelId="{B60E63B8-8E4D-40CF-8F5A-EBA4784CC645}" type="pres">
      <dgm:prSet presAssocID="{F3209218-3833-4E54-AF8B-ABA98BB39ADF}" presName="ChildAccent3" presStyleCnt="0"/>
      <dgm:spPr/>
    </dgm:pt>
    <dgm:pt modelId="{BAEBF06C-4E39-4612-9AB6-24972AFBA208}" type="pres">
      <dgm:prSet presAssocID="{F3209218-3833-4E54-AF8B-ABA98BB39ADF}" presName="ChildAccent" presStyleLbl="alignImgPlace1" presStyleIdx="0" presStyleCnt="3"/>
      <dgm:spPr/>
      <dgm:t>
        <a:bodyPr/>
        <a:lstStyle/>
        <a:p>
          <a:endParaRPr lang="en-US"/>
        </a:p>
      </dgm:t>
    </dgm:pt>
    <dgm:pt modelId="{020A1152-D809-45AB-904A-191700FFE639}" type="pres">
      <dgm:prSet presAssocID="{F3209218-3833-4E54-AF8B-ABA98BB39ADF}" presName="Child3" presStyleLbl="revTx" presStyleIdx="0" presStyleCnt="0">
        <dgm:presLayoutVars>
          <dgm:chMax val="0"/>
          <dgm:chPref val="0"/>
          <dgm:bulletEnabled val="1"/>
        </dgm:presLayoutVars>
      </dgm:prSet>
      <dgm:spPr/>
      <dgm:t>
        <a:bodyPr/>
        <a:lstStyle/>
        <a:p>
          <a:endParaRPr lang="en-US"/>
        </a:p>
      </dgm:t>
    </dgm:pt>
    <dgm:pt modelId="{32460906-AA03-44B4-8C02-08BE47C9E609}" type="pres">
      <dgm:prSet presAssocID="{F3209218-3833-4E54-AF8B-ABA98BB39ADF}" presName="Parent3" presStyleLbl="node1" presStyleIdx="0" presStyleCnt="3">
        <dgm:presLayoutVars>
          <dgm:chMax val="2"/>
          <dgm:chPref val="1"/>
          <dgm:bulletEnabled val="1"/>
        </dgm:presLayoutVars>
      </dgm:prSet>
      <dgm:spPr/>
      <dgm:t>
        <a:bodyPr/>
        <a:lstStyle/>
        <a:p>
          <a:endParaRPr lang="en-US"/>
        </a:p>
      </dgm:t>
    </dgm:pt>
    <dgm:pt modelId="{41B9E5D4-7B6E-4D56-8B5A-EBD80A8A8863}" type="pres">
      <dgm:prSet presAssocID="{6B21C588-8C62-4D35-8514-E39177DDF2F5}" presName="ChildAccent2" presStyleCnt="0"/>
      <dgm:spPr/>
    </dgm:pt>
    <dgm:pt modelId="{6FC8F5A2-E2E7-4FF8-AF2C-0B222165CBFC}" type="pres">
      <dgm:prSet presAssocID="{6B21C588-8C62-4D35-8514-E39177DDF2F5}" presName="ChildAccent" presStyleLbl="alignImgPlace1" presStyleIdx="1" presStyleCnt="3"/>
      <dgm:spPr/>
      <dgm:t>
        <a:bodyPr/>
        <a:lstStyle/>
        <a:p>
          <a:endParaRPr lang="en-US"/>
        </a:p>
      </dgm:t>
    </dgm:pt>
    <dgm:pt modelId="{7DD70FC8-AEEC-4D4F-AFD1-6B5CA3AA326F}" type="pres">
      <dgm:prSet presAssocID="{6B21C588-8C62-4D35-8514-E39177DDF2F5}" presName="Child2" presStyleLbl="revTx" presStyleIdx="0" presStyleCnt="0">
        <dgm:presLayoutVars>
          <dgm:chMax val="0"/>
          <dgm:chPref val="0"/>
          <dgm:bulletEnabled val="1"/>
        </dgm:presLayoutVars>
      </dgm:prSet>
      <dgm:spPr/>
      <dgm:t>
        <a:bodyPr/>
        <a:lstStyle/>
        <a:p>
          <a:endParaRPr lang="en-US"/>
        </a:p>
      </dgm:t>
    </dgm:pt>
    <dgm:pt modelId="{C75CBF02-278A-4E41-AFA6-0136763F6E81}" type="pres">
      <dgm:prSet presAssocID="{6B21C588-8C62-4D35-8514-E39177DDF2F5}" presName="Parent2" presStyleLbl="node1" presStyleIdx="1" presStyleCnt="3">
        <dgm:presLayoutVars>
          <dgm:chMax val="2"/>
          <dgm:chPref val="1"/>
          <dgm:bulletEnabled val="1"/>
        </dgm:presLayoutVars>
      </dgm:prSet>
      <dgm:spPr/>
      <dgm:t>
        <a:bodyPr/>
        <a:lstStyle/>
        <a:p>
          <a:endParaRPr lang="en-US"/>
        </a:p>
      </dgm:t>
    </dgm:pt>
    <dgm:pt modelId="{2A59D175-A390-4464-8D38-FF94DE5BA630}" type="pres">
      <dgm:prSet presAssocID="{06A39C72-168E-4815-9F23-8C73EED33009}" presName="ChildAccent1" presStyleCnt="0"/>
      <dgm:spPr/>
    </dgm:pt>
    <dgm:pt modelId="{250FB879-6762-44F0-A2AD-3BC4CD07C9A4}" type="pres">
      <dgm:prSet presAssocID="{06A39C72-168E-4815-9F23-8C73EED33009}" presName="ChildAccent" presStyleLbl="alignImgPlace1" presStyleIdx="2" presStyleCnt="3"/>
      <dgm:spPr/>
      <dgm:t>
        <a:bodyPr/>
        <a:lstStyle/>
        <a:p>
          <a:endParaRPr lang="en-US"/>
        </a:p>
      </dgm:t>
    </dgm:pt>
    <dgm:pt modelId="{29A83F38-EBF6-4041-98AC-054C3B6E15A8}" type="pres">
      <dgm:prSet presAssocID="{06A39C72-168E-4815-9F23-8C73EED33009}" presName="Child1" presStyleLbl="revTx" presStyleIdx="0" presStyleCnt="0">
        <dgm:presLayoutVars>
          <dgm:chMax val="0"/>
          <dgm:chPref val="0"/>
          <dgm:bulletEnabled val="1"/>
        </dgm:presLayoutVars>
      </dgm:prSet>
      <dgm:spPr/>
      <dgm:t>
        <a:bodyPr/>
        <a:lstStyle/>
        <a:p>
          <a:endParaRPr lang="en-US"/>
        </a:p>
      </dgm:t>
    </dgm:pt>
    <dgm:pt modelId="{73AEC75F-F1ED-42A8-9B18-76D2AC73B61F}" type="pres">
      <dgm:prSet presAssocID="{06A39C72-168E-4815-9F23-8C73EED33009}" presName="Parent1" presStyleLbl="node1" presStyleIdx="2" presStyleCnt="3">
        <dgm:presLayoutVars>
          <dgm:chMax val="2"/>
          <dgm:chPref val="1"/>
          <dgm:bulletEnabled val="1"/>
        </dgm:presLayoutVars>
      </dgm:prSet>
      <dgm:spPr/>
      <dgm:t>
        <a:bodyPr/>
        <a:lstStyle/>
        <a:p>
          <a:endParaRPr lang="en-US"/>
        </a:p>
      </dgm:t>
    </dgm:pt>
  </dgm:ptLst>
  <dgm:cxnLst>
    <dgm:cxn modelId="{D4B5156A-1EEE-43D0-91BB-BC8B77E94A27}" type="presOf" srcId="{1CA03D67-1A4B-484D-955D-0500FAF947F3}" destId="{29A83F38-EBF6-4041-98AC-054C3B6E15A8}" srcOrd="1" destOrd="2" presId="urn:microsoft.com/office/officeart/2011/layout/InterconnectedBlockProcess"/>
    <dgm:cxn modelId="{55772D6A-74B1-409C-8346-B6F4C6A91B23}" type="presOf" srcId="{B9EF233C-DD3C-4956-9D11-CB0523FF3CE3}" destId="{250FB879-6762-44F0-A2AD-3BC4CD07C9A4}" srcOrd="0" destOrd="0" presId="urn:microsoft.com/office/officeart/2011/layout/InterconnectedBlockProcess"/>
    <dgm:cxn modelId="{2BE20BD4-90F6-4B71-9CB6-9BEB907E52B7}" type="presOf" srcId="{9E689D5D-F719-4585-AE36-74AA72D8BEA3}" destId="{29A83F38-EBF6-4041-98AC-054C3B6E15A8}" srcOrd="1" destOrd="1" presId="urn:microsoft.com/office/officeart/2011/layout/InterconnectedBlockProcess"/>
    <dgm:cxn modelId="{056C097E-7CC2-4481-B786-3BDC0C329EAD}" type="presOf" srcId="{B9EF233C-DD3C-4956-9D11-CB0523FF3CE3}" destId="{29A83F38-EBF6-4041-98AC-054C3B6E15A8}" srcOrd="1" destOrd="0" presId="urn:microsoft.com/office/officeart/2011/layout/InterconnectedBlockProcess"/>
    <dgm:cxn modelId="{02A1AB8D-CCF2-464B-B7EF-2A4734C343FE}" srcId="{A2A29C37-6626-49B4-AE50-C4F3E5C426F2}" destId="{06A39C72-168E-4815-9F23-8C73EED33009}" srcOrd="0" destOrd="0" parTransId="{832827E0-7EA4-4D26-AC60-7202E429E641}" sibTransId="{75D351E2-0798-4C44-8AC1-514563262E4E}"/>
    <dgm:cxn modelId="{8C0F0E15-6B7F-4B9C-AFAD-6845D7D819E9}" srcId="{A2A29C37-6626-49B4-AE50-C4F3E5C426F2}" destId="{F3209218-3833-4E54-AF8B-ABA98BB39ADF}" srcOrd="2" destOrd="0" parTransId="{57BBB50F-61E8-4E95-AEE7-34C712EF2890}" sibTransId="{ACA6A0E5-C9B1-481E-99BA-19A69404BA1D}"/>
    <dgm:cxn modelId="{3303D298-4E38-4064-914D-CB5294CE324C}" srcId="{A2A29C37-6626-49B4-AE50-C4F3E5C426F2}" destId="{6B21C588-8C62-4D35-8514-E39177DDF2F5}" srcOrd="1" destOrd="0" parTransId="{61BDB579-0F6E-45FD-8C00-BD51D8BEDC21}" sibTransId="{CCDDCCC3-1D88-47C9-9AB6-420101077840}"/>
    <dgm:cxn modelId="{9218BF11-B89A-450B-BEF4-A198F504BAA5}" srcId="{06A39C72-168E-4815-9F23-8C73EED33009}" destId="{B9EF233C-DD3C-4956-9D11-CB0523FF3CE3}" srcOrd="0" destOrd="0" parTransId="{7B7C54CB-328E-4D33-8454-9B198941038E}" sibTransId="{93F42866-1245-43B2-8F6C-4FC0A9198CDD}"/>
    <dgm:cxn modelId="{B4270800-C46F-4D9B-9A94-527992137730}" type="presOf" srcId="{06A39C72-168E-4815-9F23-8C73EED33009}" destId="{73AEC75F-F1ED-42A8-9B18-76D2AC73B61F}" srcOrd="0" destOrd="0" presId="urn:microsoft.com/office/officeart/2011/layout/InterconnectedBlockProcess"/>
    <dgm:cxn modelId="{0983A0A8-E5FA-44D0-BD9F-5E4D1D47BD01}" type="presOf" srcId="{2BB0444D-FFF3-4332-83EF-ADF5E5526335}" destId="{7DD70FC8-AEEC-4D4F-AFD1-6B5CA3AA326F}" srcOrd="1" destOrd="0" presId="urn:microsoft.com/office/officeart/2011/layout/InterconnectedBlockProcess"/>
    <dgm:cxn modelId="{04705F4C-2EBC-4A8F-B5CF-2B4F7139D17C}" type="presOf" srcId="{1CA03D67-1A4B-484D-955D-0500FAF947F3}" destId="{250FB879-6762-44F0-A2AD-3BC4CD07C9A4}" srcOrd="0" destOrd="2" presId="urn:microsoft.com/office/officeart/2011/layout/InterconnectedBlockProcess"/>
    <dgm:cxn modelId="{433C8531-09E6-46CE-B925-6AE78BA6A55F}" type="presOf" srcId="{A2A29C37-6626-49B4-AE50-C4F3E5C426F2}" destId="{7D40A71E-3238-4324-B8D7-1E89DCB6B458}" srcOrd="0" destOrd="0" presId="urn:microsoft.com/office/officeart/2011/layout/InterconnectedBlockProcess"/>
    <dgm:cxn modelId="{A1AC2D2A-3EA7-4758-9493-DB9E457F996C}" type="presOf" srcId="{F3209218-3833-4E54-AF8B-ABA98BB39ADF}" destId="{32460906-AA03-44B4-8C02-08BE47C9E609}" srcOrd="0" destOrd="0" presId="urn:microsoft.com/office/officeart/2011/layout/InterconnectedBlockProcess"/>
    <dgm:cxn modelId="{00647414-0231-40A7-BA8B-E7A2306C2399}" srcId="{06A39C72-168E-4815-9F23-8C73EED33009}" destId="{1CA03D67-1A4B-484D-955D-0500FAF947F3}" srcOrd="1" destOrd="0" parTransId="{E4BFE6C6-2D34-40B4-864B-CBB4E1F34E5A}" sibTransId="{145DCCE3-33A7-43D9-86F9-800B5E1EE516}"/>
    <dgm:cxn modelId="{D40F503E-3D20-41F0-B02A-FF1B0C2FDFDB}" type="presOf" srcId="{9E689D5D-F719-4585-AE36-74AA72D8BEA3}" destId="{250FB879-6762-44F0-A2AD-3BC4CD07C9A4}" srcOrd="0" destOrd="1" presId="urn:microsoft.com/office/officeart/2011/layout/InterconnectedBlockProcess"/>
    <dgm:cxn modelId="{A81A67D9-DAB1-4E76-9B13-BB5A5BD0CA24}" type="presOf" srcId="{2BB0444D-FFF3-4332-83EF-ADF5E5526335}" destId="{6FC8F5A2-E2E7-4FF8-AF2C-0B222165CBFC}" srcOrd="0" destOrd="0" presId="urn:microsoft.com/office/officeart/2011/layout/InterconnectedBlockProcess"/>
    <dgm:cxn modelId="{92013DF2-7791-4895-995A-1B6E9A9E1899}" srcId="{6B21C588-8C62-4D35-8514-E39177DDF2F5}" destId="{2BB0444D-FFF3-4332-83EF-ADF5E5526335}" srcOrd="0" destOrd="0" parTransId="{4BFE1711-A748-4DE4-AD6C-6392C6710828}" sibTransId="{3F9B5907-36AB-40EE-9416-651034AA9389}"/>
    <dgm:cxn modelId="{78EEB28F-805F-48EE-A044-FFCE596F16FC}" srcId="{F3209218-3833-4E54-AF8B-ABA98BB39ADF}" destId="{B88E5105-AB2B-4194-B34F-19AACD36DA25}" srcOrd="0" destOrd="0" parTransId="{8426B109-1D87-4BA5-B2EF-D332DC42FC54}" sibTransId="{0A5D0D14-7E3C-4E57-BD30-8FC5D9708BA6}"/>
    <dgm:cxn modelId="{80301799-941D-46BD-BCF1-4258B4BF79ED}" type="presOf" srcId="{6B21C588-8C62-4D35-8514-E39177DDF2F5}" destId="{C75CBF02-278A-4E41-AFA6-0136763F6E81}" srcOrd="0" destOrd="0" presId="urn:microsoft.com/office/officeart/2011/layout/InterconnectedBlockProcess"/>
    <dgm:cxn modelId="{9E4FE360-D9D4-44D2-B8DE-078673825ABF}" type="presOf" srcId="{B88E5105-AB2B-4194-B34F-19AACD36DA25}" destId="{BAEBF06C-4E39-4612-9AB6-24972AFBA208}" srcOrd="0" destOrd="0" presId="urn:microsoft.com/office/officeart/2011/layout/InterconnectedBlockProcess"/>
    <dgm:cxn modelId="{64FEA8F7-3EFD-4800-9783-3165223E41CA}" type="presOf" srcId="{B88E5105-AB2B-4194-B34F-19AACD36DA25}" destId="{020A1152-D809-45AB-904A-191700FFE639}" srcOrd="1" destOrd="0" presId="urn:microsoft.com/office/officeart/2011/layout/InterconnectedBlockProcess"/>
    <dgm:cxn modelId="{196E9A97-3F2E-4C6E-A93F-563C084A286D}" srcId="{B9EF233C-DD3C-4956-9D11-CB0523FF3CE3}" destId="{9E689D5D-F719-4585-AE36-74AA72D8BEA3}" srcOrd="0" destOrd="0" parTransId="{14DA6B87-2379-43A6-B323-BE3D396B7401}" sibTransId="{1F0F08C8-53D1-4643-9B78-E695DDB801C4}"/>
    <dgm:cxn modelId="{E96FA65C-D264-4B9A-889A-8C7755A43C95}" type="presParOf" srcId="{7D40A71E-3238-4324-B8D7-1E89DCB6B458}" destId="{B60E63B8-8E4D-40CF-8F5A-EBA4784CC645}" srcOrd="0" destOrd="0" presId="urn:microsoft.com/office/officeart/2011/layout/InterconnectedBlockProcess"/>
    <dgm:cxn modelId="{85B133D3-480C-4F40-992F-1E59C9670F91}" type="presParOf" srcId="{B60E63B8-8E4D-40CF-8F5A-EBA4784CC645}" destId="{BAEBF06C-4E39-4612-9AB6-24972AFBA208}" srcOrd="0" destOrd="0" presId="urn:microsoft.com/office/officeart/2011/layout/InterconnectedBlockProcess"/>
    <dgm:cxn modelId="{997CCEB2-6D52-4DE2-939D-8F90C919ABDE}" type="presParOf" srcId="{7D40A71E-3238-4324-B8D7-1E89DCB6B458}" destId="{020A1152-D809-45AB-904A-191700FFE639}" srcOrd="1" destOrd="0" presId="urn:microsoft.com/office/officeart/2011/layout/InterconnectedBlockProcess"/>
    <dgm:cxn modelId="{7EDF2E54-B15D-4F47-87C2-08EE2C8D4417}" type="presParOf" srcId="{7D40A71E-3238-4324-B8D7-1E89DCB6B458}" destId="{32460906-AA03-44B4-8C02-08BE47C9E609}" srcOrd="2" destOrd="0" presId="urn:microsoft.com/office/officeart/2011/layout/InterconnectedBlockProcess"/>
    <dgm:cxn modelId="{434EC499-5B12-4734-9CDD-E71A3A18679C}" type="presParOf" srcId="{7D40A71E-3238-4324-B8D7-1E89DCB6B458}" destId="{41B9E5D4-7B6E-4D56-8B5A-EBD80A8A8863}" srcOrd="3" destOrd="0" presId="urn:microsoft.com/office/officeart/2011/layout/InterconnectedBlockProcess"/>
    <dgm:cxn modelId="{F60390D6-0BF3-4EAE-80E6-44EA81B92BCA}" type="presParOf" srcId="{41B9E5D4-7B6E-4D56-8B5A-EBD80A8A8863}" destId="{6FC8F5A2-E2E7-4FF8-AF2C-0B222165CBFC}" srcOrd="0" destOrd="0" presId="urn:microsoft.com/office/officeart/2011/layout/InterconnectedBlockProcess"/>
    <dgm:cxn modelId="{D057F1AD-10E6-4033-A4B1-5A26D56995A3}" type="presParOf" srcId="{7D40A71E-3238-4324-B8D7-1E89DCB6B458}" destId="{7DD70FC8-AEEC-4D4F-AFD1-6B5CA3AA326F}" srcOrd="4" destOrd="0" presId="urn:microsoft.com/office/officeart/2011/layout/InterconnectedBlockProcess"/>
    <dgm:cxn modelId="{37A8D5E4-1B7C-4259-B154-E8AE6B31C1B2}" type="presParOf" srcId="{7D40A71E-3238-4324-B8D7-1E89DCB6B458}" destId="{C75CBF02-278A-4E41-AFA6-0136763F6E81}" srcOrd="5" destOrd="0" presId="urn:microsoft.com/office/officeart/2011/layout/InterconnectedBlockProcess"/>
    <dgm:cxn modelId="{ED6FD3F5-80CC-4623-B53B-45ABE3F0E4E6}" type="presParOf" srcId="{7D40A71E-3238-4324-B8D7-1E89DCB6B458}" destId="{2A59D175-A390-4464-8D38-FF94DE5BA630}" srcOrd="6" destOrd="0" presId="urn:microsoft.com/office/officeart/2011/layout/InterconnectedBlockProcess"/>
    <dgm:cxn modelId="{855573E8-E28E-44BF-A9BF-BC8D6863926D}" type="presParOf" srcId="{2A59D175-A390-4464-8D38-FF94DE5BA630}" destId="{250FB879-6762-44F0-A2AD-3BC4CD07C9A4}" srcOrd="0" destOrd="0" presId="urn:microsoft.com/office/officeart/2011/layout/InterconnectedBlockProcess"/>
    <dgm:cxn modelId="{5A39744C-E9CA-48D2-B441-0FEDD849B7A6}" type="presParOf" srcId="{7D40A71E-3238-4324-B8D7-1E89DCB6B458}" destId="{29A83F38-EBF6-4041-98AC-054C3B6E15A8}" srcOrd="7" destOrd="0" presId="urn:microsoft.com/office/officeart/2011/layout/InterconnectedBlockProcess"/>
    <dgm:cxn modelId="{ADC4C124-1EE1-407E-B7E5-10481FF4E43A}" type="presParOf" srcId="{7D40A71E-3238-4324-B8D7-1E89DCB6B458}" destId="{73AEC75F-F1ED-42A8-9B18-76D2AC73B61F}"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500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idx="2"/>
          </p:nvPr>
        </p:nvSpPr>
        <p:spPr bwMode="auto">
          <a:xfrm>
            <a:off x="1308100" y="677863"/>
            <a:ext cx="4459288" cy="3344862"/>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43405" y="4253965"/>
            <a:ext cx="5190266" cy="4028901"/>
          </a:xfrm>
          <a:prstGeom prst="rect">
            <a:avLst/>
          </a:prstGeom>
          <a:noFill/>
          <a:ln w="12700">
            <a:noFill/>
            <a:miter lim="800000"/>
            <a:headEnd/>
            <a:tailEnd/>
          </a:ln>
          <a:effectLst/>
        </p:spPr>
        <p:txBody>
          <a:bodyPr vert="horz" wrap="square" lIns="90497" tIns="44455" rIns="90497" bIns="44455"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9057337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p:spPr>
        <p:txBody>
          <a:bodyPr/>
          <a:lstStyle/>
          <a:p>
            <a:pPr marL="0" indent="0">
              <a:buNone/>
            </a:pPr>
            <a:r>
              <a:rPr lang="en-US" i="1" dirty="0" smtClean="0">
                <a:solidFill>
                  <a:schemeClr val="tx1"/>
                </a:solidFill>
                <a:latin typeface="+mj-lt"/>
              </a:rPr>
              <a:t>Question We Answer: </a:t>
            </a:r>
          </a:p>
          <a:p>
            <a:pPr marL="0" indent="0">
              <a:buNone/>
            </a:pPr>
            <a:endParaRPr lang="en-US" i="1" dirty="0" smtClean="0">
              <a:solidFill>
                <a:schemeClr val="tx1"/>
              </a:solidFill>
              <a:latin typeface="+mj-lt"/>
            </a:endParaRPr>
          </a:p>
          <a:p>
            <a:r>
              <a:rPr lang="en-US" dirty="0" smtClean="0">
                <a:latin typeface="+mj-lt"/>
                <a:ea typeface="Verdana" pitchFamily="34" charset="0"/>
                <a:cs typeface="Verdana" pitchFamily="34" charset="0"/>
              </a:rPr>
              <a:t>How can I accelerate results by truly engaging my team in       the growth of the company?</a:t>
            </a:r>
          </a:p>
          <a:p>
            <a:endParaRPr lang="en-US" dirty="0" smtClean="0">
              <a:latin typeface="+mj-lt"/>
              <a:ea typeface="Verdana" pitchFamily="34" charset="0"/>
              <a:cs typeface="Verdana" pitchFamily="34" charset="0"/>
            </a:endParaRPr>
          </a:p>
          <a:p>
            <a:pPr marL="0" indent="0">
              <a:buNone/>
            </a:pPr>
            <a:r>
              <a:rPr lang="en-US" i="1" dirty="0" smtClean="0">
                <a:solidFill>
                  <a:schemeClr val="tx1"/>
                </a:solidFill>
                <a:latin typeface="+mj-lt"/>
              </a:rPr>
              <a:t>Our Specialty?</a:t>
            </a:r>
            <a:endParaRPr lang="en-US" b="1" dirty="0" smtClean="0">
              <a:solidFill>
                <a:srgbClr val="F6881F"/>
              </a:solidFill>
              <a:latin typeface="+mj-lt"/>
            </a:endParaRPr>
          </a:p>
          <a:p>
            <a:pPr>
              <a:spcBef>
                <a:spcPts val="0"/>
              </a:spcBef>
              <a:spcAft>
                <a:spcPts val="0"/>
              </a:spcAft>
            </a:pPr>
            <a:r>
              <a:rPr lang="en-US" dirty="0" smtClean="0">
                <a:latin typeface="+mj-lt"/>
                <a:ea typeface="Verdana" pitchFamily="34" charset="0"/>
                <a:cs typeface="Verdana" pitchFamily="34" charset="0"/>
              </a:rPr>
              <a:t>Working with highly educated, smart teams who:</a:t>
            </a:r>
          </a:p>
          <a:p>
            <a:pPr lvl="1">
              <a:spcBef>
                <a:spcPts val="0"/>
              </a:spcBef>
              <a:spcAft>
                <a:spcPts val="0"/>
              </a:spcAft>
            </a:pPr>
            <a:r>
              <a:rPr lang="en-US" dirty="0" smtClean="0">
                <a:latin typeface="+mj-lt"/>
                <a:ea typeface="Verdana" pitchFamily="34" charset="0"/>
                <a:cs typeface="Verdana" pitchFamily="34" charset="0"/>
              </a:rPr>
              <a:t>are client facing</a:t>
            </a:r>
          </a:p>
          <a:p>
            <a:pPr lvl="1">
              <a:spcBef>
                <a:spcPts val="0"/>
              </a:spcBef>
              <a:spcAft>
                <a:spcPts val="0"/>
              </a:spcAft>
            </a:pPr>
            <a:r>
              <a:rPr lang="en-US" dirty="0" smtClean="0">
                <a:latin typeface="+mj-lt"/>
                <a:ea typeface="Verdana" pitchFamily="34" charset="0"/>
                <a:cs typeface="Verdana" pitchFamily="34" charset="0"/>
              </a:rPr>
              <a:t>understand the clients’ needs</a:t>
            </a:r>
          </a:p>
          <a:p>
            <a:pPr lvl="1">
              <a:spcBef>
                <a:spcPts val="0"/>
              </a:spcBef>
              <a:spcAft>
                <a:spcPts val="0"/>
              </a:spcAft>
            </a:pPr>
            <a:r>
              <a:rPr lang="en-US" dirty="0" smtClean="0">
                <a:latin typeface="+mj-lt"/>
                <a:ea typeface="Verdana" pitchFamily="34" charset="0"/>
                <a:cs typeface="Verdana" pitchFamily="34" charset="0"/>
              </a:rPr>
              <a:t>have the potential (with some new skills and abilities) to collectively impact top-line revenue with successful business development approaches  </a:t>
            </a:r>
          </a:p>
          <a:p>
            <a:pPr lvl="1">
              <a:spcBef>
                <a:spcPts val="0"/>
              </a:spcBef>
              <a:spcAft>
                <a:spcPts val="0"/>
              </a:spcAft>
            </a:pPr>
            <a:endParaRPr lang="en-US" dirty="0">
              <a:latin typeface="+mj-lt"/>
              <a:ea typeface="Verdana" pitchFamily="34" charset="0"/>
              <a:cs typeface="Verdana" pitchFamily="34" charset="0"/>
            </a:endParaRPr>
          </a:p>
          <a:p>
            <a:pPr lvl="1">
              <a:spcBef>
                <a:spcPts val="0"/>
              </a:spcBef>
              <a:spcAft>
                <a:spcPts val="0"/>
              </a:spcAft>
            </a:pPr>
            <a:endParaRPr lang="en-US" dirty="0" smtClean="0">
              <a:latin typeface="+mj-lt"/>
              <a:ea typeface="Verdana" pitchFamily="34" charset="0"/>
              <a:cs typeface="Verdana" pitchFamily="34" charset="0"/>
            </a:endParaRPr>
          </a:p>
          <a:p>
            <a:pPr lvl="1">
              <a:spcBef>
                <a:spcPts val="0"/>
              </a:spcBef>
              <a:spcAft>
                <a:spcPts val="0"/>
              </a:spcAft>
            </a:pPr>
            <a:endParaRPr lang="en-US" dirty="0" smtClean="0">
              <a:latin typeface="+mj-lt"/>
            </a:endParaRPr>
          </a:p>
          <a:p>
            <a:endParaRPr lang="en-US" dirty="0" smtClean="0">
              <a:latin typeface="+mj-lt"/>
            </a:endParaRPr>
          </a:p>
        </p:txBody>
      </p:sp>
    </p:spTree>
    <p:extLst>
      <p:ext uri="{BB962C8B-B14F-4D97-AF65-F5344CB8AC3E}">
        <p14:creationId xmlns:p14="http://schemas.microsoft.com/office/powerpoint/2010/main" val="93755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a:p>
            <a:r>
              <a:rPr lang="en-US" dirty="0" smtClean="0"/>
              <a:t>I’m sharing ideas for you to help them shift perspective.  We do a lot of work</a:t>
            </a:r>
            <a:r>
              <a:rPr lang="en-US" baseline="0" dirty="0" smtClean="0"/>
              <a:t> with teams when senior leadership decides to carve out the time for reflection vs reaction.  That takes time.  </a:t>
            </a:r>
          </a:p>
          <a:p>
            <a:endParaRPr lang="en-US" baseline="0" dirty="0" smtClean="0"/>
          </a:p>
          <a:p>
            <a:r>
              <a:rPr lang="en-US" baseline="0" dirty="0" smtClean="0"/>
              <a:t>Third phase – realization into action – similarly needs an internal “drip” marketing campaign – even once they shift perspective, they reflect on their contribution and impact and they realize the potential – they still often need support in learning how to translate that into action.</a:t>
            </a:r>
            <a:endParaRPr lang="en-US" dirty="0"/>
          </a:p>
        </p:txBody>
      </p:sp>
    </p:spTree>
    <p:extLst>
      <p:ext uri="{BB962C8B-B14F-4D97-AF65-F5344CB8AC3E}">
        <p14:creationId xmlns:p14="http://schemas.microsoft.com/office/powerpoint/2010/main" val="328821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customer loyalty is</a:t>
            </a:r>
            <a:r>
              <a:rPr lang="en-US" baseline="0" dirty="0" smtClean="0"/>
              <a:t> the desired outcome – that’s the lag indicator – are they still with you, are they still buying, how much did they buy, did they refer you to others.</a:t>
            </a:r>
          </a:p>
          <a:p>
            <a:endParaRPr lang="en-US" baseline="0" dirty="0" smtClean="0"/>
          </a:p>
          <a:p>
            <a:r>
              <a:rPr lang="en-US" baseline="0" dirty="0" smtClean="0"/>
              <a:t>Customer experience is </a:t>
            </a:r>
            <a:r>
              <a:rPr lang="en-US" baseline="0" dirty="0" smtClean="0">
                <a:solidFill>
                  <a:srgbClr val="FF0000"/>
                </a:solidFill>
              </a:rPr>
              <a:t>about leading indicators</a:t>
            </a:r>
            <a:r>
              <a:rPr lang="en-US" baseline="0" dirty="0" smtClean="0"/>
              <a:t>.  What is happening every day between your company and your customers that is either driving or detracting from customer loyalty?</a:t>
            </a:r>
          </a:p>
          <a:p>
            <a:endParaRPr lang="en-US" baseline="0" dirty="0" smtClean="0"/>
          </a:p>
          <a:p>
            <a:r>
              <a:rPr lang="en-US" baseline="0" dirty="0" smtClean="0">
                <a:solidFill>
                  <a:srgbClr val="FF0000"/>
                </a:solidFill>
              </a:rPr>
              <a:t>Note participant quote – this is the goal – engaging employees to choose to give 110%</a:t>
            </a:r>
            <a:endParaRPr lang="en-US" dirty="0" smtClean="0">
              <a:solidFill>
                <a:srgbClr val="FF0000"/>
              </a:solidFill>
            </a:endParaRPr>
          </a:p>
        </p:txBody>
      </p:sp>
    </p:spTree>
    <p:extLst>
      <p:ext uri="{BB962C8B-B14F-4D97-AF65-F5344CB8AC3E}">
        <p14:creationId xmlns:p14="http://schemas.microsoft.com/office/powerpoint/2010/main" val="1909850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74552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3405" y="4020344"/>
            <a:ext cx="5190266" cy="4566979"/>
          </a:xfrm>
        </p:spPr>
        <p:txBody>
          <a:bodyPr/>
          <a:lstStyle/>
          <a:p>
            <a:r>
              <a:rPr lang="en-US" dirty="0" smtClean="0"/>
              <a:t>So how do we become “indispensable”.  How do we manage</a:t>
            </a:r>
            <a:r>
              <a:rPr lang="en-US" baseline="0" dirty="0" smtClean="0"/>
              <a:t>    engagements/relationships in such a way, that we create raving fans?</a:t>
            </a:r>
          </a:p>
          <a:p>
            <a:endParaRPr lang="en-US" baseline="0" dirty="0" smtClean="0"/>
          </a:p>
          <a:p>
            <a:r>
              <a:rPr lang="en-US" baseline="0" dirty="0" smtClean="0"/>
              <a:t>When I talk with groups about Customer Experience, and I ask for an example in their personal lives of some example of where CX has been good – they tell me about Chick Filet or Marriott.  When I ask them about bad – they talk about cable or telecommunications providers.</a:t>
            </a:r>
          </a:p>
          <a:p>
            <a:endParaRPr lang="en-US" baseline="0" dirty="0" smtClean="0"/>
          </a:p>
          <a:p>
            <a:r>
              <a:rPr lang="en-US" baseline="0" dirty="0" smtClean="0"/>
              <a:t>Same conference last spring – heard </a:t>
            </a:r>
            <a:r>
              <a:rPr lang="en-US" baseline="0" dirty="0" smtClean="0">
                <a:solidFill>
                  <a:srgbClr val="FF0000"/>
                </a:solidFill>
              </a:rPr>
              <a:t>Bob Johnson – President of Sprint retail</a:t>
            </a:r>
            <a:r>
              <a:rPr lang="en-US" baseline="0" dirty="0" smtClean="0"/>
              <a:t> talking about their shift in focus over the last few years and the realization that customer experience was going to make or break them.  They now have a motto of “</a:t>
            </a:r>
            <a:r>
              <a:rPr lang="en-US" baseline="0" dirty="0" smtClean="0">
                <a:solidFill>
                  <a:srgbClr val="FF0000"/>
                </a:solidFill>
              </a:rPr>
              <a:t>serve, solve, satisfy</a:t>
            </a:r>
            <a:r>
              <a:rPr lang="en-US" baseline="0" dirty="0" smtClean="0"/>
              <a:t>”.  Intense focus on first call resolutions as opposed to “hold while I transfer you to my colleague” – saved roughly $</a:t>
            </a:r>
            <a:r>
              <a:rPr lang="en-US" baseline="0" dirty="0" smtClean="0">
                <a:solidFill>
                  <a:srgbClr val="FF0000"/>
                </a:solidFill>
              </a:rPr>
              <a:t>1B in call center expenses (74 centers have become 40 since 2009)</a:t>
            </a:r>
            <a:r>
              <a:rPr lang="en-US" baseline="0" dirty="0" smtClean="0"/>
              <a:t>.  NOT EASY.  Not an “initiative” – core to their very being.  </a:t>
            </a:r>
          </a:p>
          <a:p>
            <a:endParaRPr lang="en-US" baseline="0" dirty="0" smtClean="0"/>
          </a:p>
          <a:p>
            <a:r>
              <a:rPr lang="en-US" baseline="0" dirty="0" smtClean="0"/>
              <a:t>Enormous financial return, BEFORE you even take into account the reduced “churn” of customers and the potential for loyalty they are creating.</a:t>
            </a:r>
          </a:p>
          <a:p>
            <a:r>
              <a:rPr lang="en-US" baseline="0" dirty="0" smtClean="0"/>
              <a:t>If time – share story about hand written notes to customers from team members. Thank you for being our customer.  Small steps – huge impacts.</a:t>
            </a:r>
          </a:p>
          <a:p>
            <a:endParaRPr lang="en-US" baseline="0" dirty="0" smtClean="0"/>
          </a:p>
          <a:p>
            <a:endParaRPr lang="en-US" dirty="0"/>
          </a:p>
        </p:txBody>
      </p:sp>
    </p:spTree>
    <p:extLst>
      <p:ext uri="{BB962C8B-B14F-4D97-AF65-F5344CB8AC3E}">
        <p14:creationId xmlns:p14="http://schemas.microsoft.com/office/powerpoint/2010/main" val="68812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solidFill>
                  <a:srgbClr val="341859"/>
                </a:solidFill>
                <a:latin typeface="Times" charset="0"/>
              </a:rPr>
              <a:t>				\</a:t>
            </a:r>
          </a:p>
          <a:p>
            <a:pPr>
              <a:spcBef>
                <a:spcPct val="0"/>
              </a:spcBef>
            </a:pPr>
            <a:r>
              <a:rPr lang="en-US" dirty="0" smtClean="0">
                <a:solidFill>
                  <a:srgbClr val="341859"/>
                </a:solidFill>
                <a:latin typeface="Times" charset="0"/>
              </a:rPr>
              <a:t>Discuss </a:t>
            </a:r>
            <a:r>
              <a:rPr lang="en-US" dirty="0">
                <a:solidFill>
                  <a:srgbClr val="341859"/>
                </a:solidFill>
                <a:latin typeface="Times" charset="0"/>
              </a:rPr>
              <a:t>three keys to loyalty – trust based on your performance.  What else?  </a:t>
            </a:r>
          </a:p>
          <a:p>
            <a:pPr>
              <a:spcBef>
                <a:spcPct val="0"/>
              </a:spcBef>
            </a:pPr>
            <a:endParaRPr lang="en-US" dirty="0">
              <a:solidFill>
                <a:srgbClr val="341859"/>
              </a:solidFill>
              <a:latin typeface="Times" charset="0"/>
            </a:endParaRPr>
          </a:p>
          <a:p>
            <a:pPr>
              <a:spcBef>
                <a:spcPct val="0"/>
              </a:spcBef>
            </a:pPr>
            <a:r>
              <a:rPr lang="en-US" dirty="0">
                <a:solidFill>
                  <a:srgbClr val="341859"/>
                </a:solidFill>
                <a:latin typeface="Times" charset="0"/>
              </a:rPr>
              <a:t> Did you know people actually buy (and keep buying) based on emotion?  </a:t>
            </a:r>
          </a:p>
          <a:p>
            <a:pPr>
              <a:spcBef>
                <a:spcPct val="0"/>
              </a:spcBef>
            </a:pPr>
            <a:r>
              <a:rPr lang="en-US" dirty="0">
                <a:solidFill>
                  <a:srgbClr val="341859"/>
                </a:solidFill>
                <a:latin typeface="Times" charset="0"/>
              </a:rPr>
              <a:t>	</a:t>
            </a:r>
          </a:p>
          <a:p>
            <a:pPr>
              <a:spcBef>
                <a:spcPct val="0"/>
              </a:spcBef>
            </a:pPr>
            <a:r>
              <a:rPr lang="en-US" dirty="0">
                <a:solidFill>
                  <a:srgbClr val="341859"/>
                </a:solidFill>
                <a:latin typeface="Times" charset="0"/>
              </a:rPr>
              <a:t> Empathy = understanding, and we buy from people who we believe “</a:t>
            </a:r>
            <a:r>
              <a:rPr lang="en-US" dirty="0" smtClean="0">
                <a:solidFill>
                  <a:srgbClr val="341859"/>
                </a:solidFill>
                <a:latin typeface="Times" charset="0"/>
              </a:rPr>
              <a:t>get us”</a:t>
            </a:r>
            <a:endParaRPr lang="en-US" dirty="0">
              <a:solidFill>
                <a:srgbClr val="341859"/>
              </a:solidFill>
              <a:latin typeface="Times" charset="0"/>
            </a:endParaRPr>
          </a:p>
          <a:p>
            <a:endParaRPr lang="en-US" dirty="0" smtClean="0"/>
          </a:p>
          <a:p>
            <a:r>
              <a:rPr lang="en-US" dirty="0" smtClean="0"/>
              <a:t>So the loyalty definition refers to trust - let’s look at trust. </a:t>
            </a:r>
          </a:p>
          <a:p>
            <a:r>
              <a:rPr lang="en-US" dirty="0" smtClean="0"/>
              <a:t>This quote from the head of Habitat for Humanity in Northern Ireland.  </a:t>
            </a:r>
          </a:p>
          <a:p>
            <a:endParaRPr lang="en-US" dirty="0"/>
          </a:p>
          <a:p>
            <a:r>
              <a:rPr lang="en-US" dirty="0" smtClean="0"/>
              <a:t>Looks obvious, but the complex can appear to have an elegant simplicity.</a:t>
            </a:r>
          </a:p>
          <a:p>
            <a:r>
              <a:rPr lang="en-US" dirty="0" smtClean="0"/>
              <a:t>Farquharson’s message - looking at the interests of others so their success drives our  collective success.  </a:t>
            </a:r>
            <a:endParaRPr lang="en-US" dirty="0"/>
          </a:p>
        </p:txBody>
      </p:sp>
    </p:spTree>
    <p:extLst>
      <p:ext uri="{BB962C8B-B14F-4D97-AF65-F5344CB8AC3E}">
        <p14:creationId xmlns:p14="http://schemas.microsoft.com/office/powerpoint/2010/main" val="426263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solidFill>
                <a:srgbClr val="FF0000"/>
              </a:solidFill>
            </a:endParaRPr>
          </a:p>
          <a:p>
            <a:r>
              <a:rPr lang="en-US" smtClean="0"/>
              <a:t>that </a:t>
            </a:r>
            <a:r>
              <a:rPr lang="en-US" dirty="0"/>
              <a:t>focuses on client relationships – take 5 minutes to complete.  (Again something you can use with your teams – happy to send you pdf.  Seen some fascinating conversations amongst teams about where they are on this scale and why.)</a:t>
            </a:r>
          </a:p>
          <a:p>
            <a:endParaRPr lang="en-US" dirty="0"/>
          </a:p>
          <a:p>
            <a:r>
              <a:rPr lang="en-US" dirty="0"/>
              <a:t>Findings?  Again – what one thing could you do differently next week to accelerate results for 2014-15?    </a:t>
            </a:r>
          </a:p>
          <a:p>
            <a:endParaRPr lang="en-US" dirty="0"/>
          </a:p>
        </p:txBody>
      </p:sp>
    </p:spTree>
    <p:extLst>
      <p:ext uri="{BB962C8B-B14F-4D97-AF65-F5344CB8AC3E}">
        <p14:creationId xmlns:p14="http://schemas.microsoft.com/office/powerpoint/2010/main" val="3756573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a:p>
            <a:r>
              <a:rPr lang="en-US" dirty="0" smtClean="0"/>
              <a:t>This can strengthen the “why” does it matter (already</a:t>
            </a:r>
            <a:r>
              <a:rPr lang="en-US" baseline="0" dirty="0" smtClean="0"/>
              <a:t> discussed) – but also find this set of questions prompts a </a:t>
            </a:r>
            <a:r>
              <a:rPr lang="en-US" baseline="0" dirty="0" smtClean="0">
                <a:solidFill>
                  <a:srgbClr val="FF0000"/>
                </a:solidFill>
              </a:rPr>
              <a:t>powerful dialog about how we are doing as a group and begins to crack that code of “what role do I play in all of this”.  </a:t>
            </a:r>
            <a:r>
              <a:rPr lang="en-US" baseline="0" dirty="0" smtClean="0"/>
              <a:t>It also follows well from last assessment – if we are doing so well on all of these things, and we have strong relationships (according to us) – </a:t>
            </a:r>
            <a:r>
              <a:rPr lang="en-US" baseline="0" dirty="0" smtClean="0">
                <a:solidFill>
                  <a:srgbClr val="FF0000"/>
                </a:solidFill>
              </a:rPr>
              <a:t>where are the referrals?  Where is the new business</a:t>
            </a:r>
          </a:p>
          <a:p>
            <a:endParaRPr lang="en-US" baseline="0" dirty="0" smtClean="0">
              <a:solidFill>
                <a:srgbClr val="FF0000"/>
              </a:solidFill>
            </a:endParaRPr>
          </a:p>
          <a:p>
            <a:r>
              <a:rPr lang="en-US" baseline="0" dirty="0" smtClean="0"/>
              <a:t>Example – huge question number 3.  Let’s do this one as a group, and you will see how you can do this with your team.  </a:t>
            </a:r>
            <a:r>
              <a:rPr lang="en-US" baseline="0" dirty="0" smtClean="0">
                <a:solidFill>
                  <a:srgbClr val="FF0000"/>
                </a:solidFill>
              </a:rPr>
              <a:t>(in handout)</a:t>
            </a:r>
          </a:p>
          <a:p>
            <a:endParaRPr lang="en-US" baseline="0" dirty="0" smtClean="0"/>
          </a:p>
          <a:p>
            <a:r>
              <a:rPr lang="en-US" baseline="0" dirty="0" smtClean="0"/>
              <a:t>Debrief – too busy being good to ensure they understand the full value.  Managers also often don’t know that the team members is doing some of the things they are doing – has prompted discussions around the need for innovation, scope creep, and most importantly a discussion around how to </a:t>
            </a:r>
            <a:r>
              <a:rPr lang="en-US" baseline="0" dirty="0" err="1" smtClean="0"/>
              <a:t>subtley</a:t>
            </a:r>
            <a:r>
              <a:rPr lang="en-US" baseline="0" dirty="0" smtClean="0"/>
              <a:t> ensure the customer really understands how you are on their team.</a:t>
            </a:r>
            <a:endParaRPr lang="en-US" dirty="0"/>
          </a:p>
        </p:txBody>
      </p:sp>
    </p:spTree>
    <p:extLst>
      <p:ext uri="{BB962C8B-B14F-4D97-AF65-F5344CB8AC3E}">
        <p14:creationId xmlns:p14="http://schemas.microsoft.com/office/powerpoint/2010/main" val="117130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dirty="0" smtClean="0"/>
              <a:t>				</a:t>
            </a:r>
          </a:p>
          <a:p>
            <a:pPr marL="0" indent="0">
              <a:buFont typeface="Arial" pitchFamily="34" charset="0"/>
              <a:buNone/>
            </a:pPr>
            <a:endParaRPr lang="en-US" dirty="0"/>
          </a:p>
          <a:p>
            <a:pPr marL="0" indent="0">
              <a:buFont typeface="Arial" pitchFamily="34" charset="0"/>
              <a:buNone/>
            </a:pPr>
            <a:r>
              <a:rPr lang="en-US" dirty="0" smtClean="0"/>
              <a:t>So we have everyone understanding “why” loyalty matters – engine of growth</a:t>
            </a:r>
            <a:r>
              <a:rPr lang="en-US" baseline="0" dirty="0" smtClean="0"/>
              <a:t> – can mean promotions, raises, new opportunities etc.  We’ve discussed a few ideas to get them seeing “how” to turn customers into raving fans – and how small innovations on their part can make a huge difference.</a:t>
            </a:r>
            <a:endParaRPr lang="en-US" dirty="0"/>
          </a:p>
          <a:p>
            <a:endParaRPr lang="en-US" dirty="0" smtClean="0"/>
          </a:p>
          <a:p>
            <a:r>
              <a:rPr lang="en-US" dirty="0" smtClean="0"/>
              <a:t>Now – what do we need to change/shift to ensure we truly understand what our clients want and need</a:t>
            </a:r>
            <a:endParaRPr lang="en-US" dirty="0"/>
          </a:p>
          <a:p>
            <a:endParaRPr lang="en-US" dirty="0" smtClean="0"/>
          </a:p>
        </p:txBody>
      </p:sp>
    </p:spTree>
    <p:extLst>
      <p:ext uri="{BB962C8B-B14F-4D97-AF65-F5344CB8AC3E}">
        <p14:creationId xmlns:p14="http://schemas.microsoft.com/office/powerpoint/2010/main" val="431530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 all about putting yourself in your customers shoes</a:t>
            </a:r>
            <a:endParaRPr lang="en-US" dirty="0"/>
          </a:p>
        </p:txBody>
      </p:sp>
    </p:spTree>
    <p:extLst>
      <p:ext uri="{BB962C8B-B14F-4D97-AF65-F5344CB8AC3E}">
        <p14:creationId xmlns:p14="http://schemas.microsoft.com/office/powerpoint/2010/main" val="196106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Platinum rule impossible, if you don’t know what the client truly needs and wants.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Questions</a:t>
            </a:r>
            <a:r>
              <a:rPr lang="en-US" baseline="0" dirty="0" smtClean="0"/>
              <a:t> you can ask: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 discuss power of 3 – ask three times, you will get feedback</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 make life simpler – who doesn’t want that?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Note:  “Is there anything else” is a great question to ask your client.  (Cite </a:t>
            </a:r>
            <a:r>
              <a:rPr lang="en-US" baseline="0" dirty="0" err="1" smtClean="0"/>
              <a:t>Ventera</a:t>
            </a:r>
            <a:r>
              <a:rPr lang="en-US" baseline="0" dirty="0" smtClean="0"/>
              <a:t> outcomes – huge pending “on the tip of their tongue” comment</a:t>
            </a:r>
            <a:r>
              <a:rPr lang="en-US" dirty="0" smtClean="0"/>
              <a:t> and request – if I knew you were really good at xyz, I would invite you to bid on this upcoming project…</a:t>
            </a:r>
          </a:p>
          <a:p>
            <a:endParaRPr lang="en-US" dirty="0"/>
          </a:p>
        </p:txBody>
      </p:sp>
    </p:spTree>
    <p:extLst>
      <p:ext uri="{BB962C8B-B14F-4D97-AF65-F5344CB8AC3E}">
        <p14:creationId xmlns:p14="http://schemas.microsoft.com/office/powerpoint/2010/main" val="284417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clients realize it’s all in the delivery.  Ever had great client </a:t>
            </a:r>
            <a:r>
              <a:rPr lang="en-US" dirty="0" err="1" smtClean="0"/>
              <a:t>rel’n</a:t>
            </a:r>
            <a:r>
              <a:rPr lang="en-US" dirty="0" smtClean="0"/>
              <a:t>, everything is going well, and one individual does something you really wish they had not?</a:t>
            </a:r>
          </a:p>
          <a:p>
            <a:endParaRPr lang="en-US" dirty="0"/>
          </a:p>
          <a:p>
            <a:endParaRPr lang="en-US" baseline="0" dirty="0" smtClean="0"/>
          </a:p>
          <a:p>
            <a:r>
              <a:rPr lang="en-US" baseline="0" dirty="0" smtClean="0"/>
              <a:t>Huge impact on clients</a:t>
            </a:r>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216602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Note:  G&amp;B</a:t>
            </a:r>
            <a:r>
              <a:rPr lang="en-US" baseline="0" dirty="0" smtClean="0"/>
              <a:t> solutions – account managers that are experts in their field.  Resisted asking questions because it makes them look un-knowledgeable.  Worked with them on questions specific to their client engagements, good questions (not stupid), set assignment to try these over the week and come back and report.  Results – one client at risk, other one sitting with huge opportunity they did not know about.</a:t>
            </a:r>
            <a:endParaRPr lang="en-US" dirty="0" smtClean="0"/>
          </a:p>
          <a:p>
            <a:endParaRPr lang="en-US" dirty="0" smtClean="0"/>
          </a:p>
        </p:txBody>
      </p:sp>
    </p:spTree>
    <p:extLst>
      <p:ext uri="{BB962C8B-B14F-4D97-AF65-F5344CB8AC3E}">
        <p14:creationId xmlns:p14="http://schemas.microsoft.com/office/powerpoint/2010/main" val="2395930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3405" y="4020344"/>
            <a:ext cx="5190266" cy="4343400"/>
          </a:xfrm>
        </p:spPr>
        <p:txBody>
          <a:bodyPr/>
          <a:lstStyle/>
          <a:p>
            <a:r>
              <a:rPr lang="en-US" dirty="0" smtClean="0"/>
              <a:t>So with trust you get loyalty – with loyalty you should get referrals and the engine of growth hums along.   How do you all do with referrals?  Get as many as you possibly could?</a:t>
            </a:r>
          </a:p>
          <a:p>
            <a:r>
              <a:rPr lang="en-US" baseline="0" dirty="0" smtClean="0"/>
              <a:t>When do we ask?</a:t>
            </a:r>
          </a:p>
          <a:p>
            <a:pPr marL="628650" lvl="1" indent="-171450">
              <a:buFontTx/>
              <a:buChar char="-"/>
            </a:pPr>
            <a:r>
              <a:rPr lang="en-US" baseline="0" dirty="0" smtClean="0"/>
              <a:t>If you don’t, when should you ask?</a:t>
            </a:r>
          </a:p>
          <a:p>
            <a:pPr marL="628650" lvl="1" indent="-171450">
              <a:buFontTx/>
              <a:buChar char="-"/>
            </a:pPr>
            <a:r>
              <a:rPr lang="en-US" dirty="0"/>
              <a:t> In person, end of great assignment, after a </a:t>
            </a:r>
            <a:r>
              <a:rPr lang="en-US" dirty="0" smtClean="0"/>
              <a:t>testimonial (which you can write for them)</a:t>
            </a:r>
            <a:endParaRPr lang="en-US" dirty="0"/>
          </a:p>
          <a:p>
            <a:r>
              <a:rPr lang="en-US" baseline="0" dirty="0" smtClean="0"/>
              <a:t>How do you ask?</a:t>
            </a:r>
          </a:p>
          <a:p>
            <a:pPr marL="628650" lvl="1" indent="-171450">
              <a:buFontTx/>
              <a:buChar char="-"/>
            </a:pPr>
            <a:r>
              <a:rPr lang="en-US" dirty="0" smtClean="0"/>
              <a:t>Discuss </a:t>
            </a:r>
            <a:r>
              <a:rPr lang="en-US" dirty="0"/>
              <a:t>client that was peppering customers with paper surveys and then asking for referrals. </a:t>
            </a:r>
            <a:endParaRPr lang="en-US" dirty="0" smtClean="0"/>
          </a:p>
          <a:p>
            <a:r>
              <a:rPr lang="en-US" baseline="0" dirty="0" smtClean="0"/>
              <a:t>What</a:t>
            </a:r>
            <a:r>
              <a:rPr lang="en-US" dirty="0" smtClean="0"/>
              <a:t> Do you ask for?</a:t>
            </a:r>
            <a:endParaRPr lang="en-US" baseline="0" dirty="0"/>
          </a:p>
          <a:p>
            <a:pPr marL="628650" lvl="1" indent="-171450">
              <a:buFontTx/>
              <a:buChar char="-"/>
            </a:pPr>
            <a:r>
              <a:rPr lang="en-US" baseline="0" dirty="0" smtClean="0"/>
              <a:t>	- What is different now that you have specific strategic planning goals? (enlightened leaders, minimum revenue $25M, 100 employees)</a:t>
            </a:r>
          </a:p>
          <a:p>
            <a:r>
              <a:rPr lang="en-US" baseline="0" dirty="0" smtClean="0"/>
              <a:t>	- Discuss what happens when you don’t make a specific request (I have a completely messed up company you could help)</a:t>
            </a:r>
          </a:p>
          <a:p>
            <a:endParaRPr lang="en-US" dirty="0"/>
          </a:p>
          <a:p>
            <a:r>
              <a:rPr lang="en-US" dirty="0" smtClean="0"/>
              <a:t>Bottom line – suggest need a strategy on this.  Not a simple thing to make “habit”.  How you leverage existing </a:t>
            </a:r>
            <a:r>
              <a:rPr lang="en-US" dirty="0" err="1" smtClean="0"/>
              <a:t>rel’n</a:t>
            </a:r>
            <a:r>
              <a:rPr lang="en-US" dirty="0" smtClean="0"/>
              <a:t>, how you coordinate the “ask” – takes some effort (more than we can address in one simple session)</a:t>
            </a:r>
            <a:endParaRPr lang="en-US" dirty="0"/>
          </a:p>
        </p:txBody>
      </p:sp>
    </p:spTree>
    <p:extLst>
      <p:ext uri="{BB962C8B-B14F-4D97-AF65-F5344CB8AC3E}">
        <p14:creationId xmlns:p14="http://schemas.microsoft.com/office/powerpoint/2010/main" val="3150303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871537" y="4172744"/>
            <a:ext cx="5190266" cy="4028901"/>
          </a:xfrm>
          <a:noFill/>
          <a:ln/>
        </p:spPr>
        <p:txBody>
          <a:bodyPr/>
          <a:lstStyle/>
          <a:p>
            <a:r>
              <a:rPr lang="en-US" baseline="0" dirty="0" smtClean="0"/>
              <a:t>					</a:t>
            </a:r>
          </a:p>
          <a:p>
            <a:r>
              <a:rPr lang="en-US" baseline="0" dirty="0" smtClean="0"/>
              <a:t>Power questions – you can work with your team on that.  Referrals – you can work with your team on that.  Last area</a:t>
            </a:r>
            <a:r>
              <a:rPr lang="en-US" dirty="0" smtClean="0"/>
              <a:t> I will probe is the reaction in your organization to the word “sales”</a:t>
            </a:r>
          </a:p>
          <a:p>
            <a:r>
              <a:rPr lang="en-US" baseline="0" dirty="0"/>
              <a:t>	</a:t>
            </a:r>
            <a:r>
              <a:rPr lang="en-US" baseline="0" dirty="0" smtClean="0"/>
              <a:t>Some call it BD, others call it </a:t>
            </a:r>
            <a:r>
              <a:rPr lang="en-US" baseline="0" dirty="0" err="1" smtClean="0"/>
              <a:t>mktg</a:t>
            </a:r>
            <a:r>
              <a:rPr lang="en-US" baseline="0" dirty="0" smtClean="0"/>
              <a:t>, other call it “strategic relationships”</a:t>
            </a:r>
          </a:p>
          <a:p>
            <a:endParaRPr lang="en-US" baseline="0" dirty="0" smtClean="0"/>
          </a:p>
          <a:p>
            <a:r>
              <a:rPr lang="en-US" baseline="0" dirty="0" smtClean="0"/>
              <a:t>It’s an attitude and we’ve been thoroughly trained to think “</a:t>
            </a:r>
            <a:r>
              <a:rPr lang="en-US" baseline="0" dirty="0" err="1" smtClean="0"/>
              <a:t>yuch</a:t>
            </a:r>
            <a:r>
              <a:rPr lang="en-US" baseline="0" dirty="0" smtClean="0"/>
              <a:t>”.  Not limited to this room – Fortune 500 client – insurance carrier.  Outstanding people, smart, energetic and until about two years ago though sales was a dirty word. </a:t>
            </a:r>
          </a:p>
          <a:p>
            <a:endParaRPr lang="en-US" baseline="0" dirty="0" smtClean="0"/>
          </a:p>
          <a:p>
            <a:r>
              <a:rPr lang="en-US" baseline="0" dirty="0" smtClean="0"/>
              <a:t> Happy to say our work with them has converted this resistance into an understanding that meeting client needs and providing value they would not get from other vendors is a noble calling, and sales are, in fact, rocketing.</a:t>
            </a:r>
          </a:p>
          <a:p>
            <a:r>
              <a:rPr lang="en-US" dirty="0" smtClean="0"/>
              <a:t>This one takes a little time and effort – so I’m not going to suggest you can simply have this conversation with your team and they’ll shift their opinion.  But it is a starting point of some powerful conversations.</a:t>
            </a:r>
            <a:endParaRPr lang="en-US" dirty="0"/>
          </a:p>
          <a:p>
            <a:endParaRPr lang="en-US" dirty="0" smtClean="0"/>
          </a:p>
        </p:txBody>
      </p:sp>
    </p:spTree>
    <p:extLst>
      <p:ext uri="{BB962C8B-B14F-4D97-AF65-F5344CB8AC3E}">
        <p14:creationId xmlns:p14="http://schemas.microsoft.com/office/powerpoint/2010/main" val="107734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 very far shift from discussing CL and CX</a:t>
            </a:r>
            <a:r>
              <a:rPr lang="en-US" baseline="0" dirty="0" smtClean="0"/>
              <a:t> to really talking about sales with non sales people.  Just to give you a sense of what happens when we do that..</a:t>
            </a:r>
            <a:endParaRPr lang="en-US" dirty="0" smtClean="0"/>
          </a:p>
          <a:p>
            <a:endParaRPr lang="en-US" dirty="0" smtClean="0"/>
          </a:p>
          <a:p>
            <a:r>
              <a:rPr lang="en-US" dirty="0" smtClean="0"/>
              <a:t>This was a program we designed for a very large gov’t contracting firm</a:t>
            </a:r>
          </a:p>
          <a:p>
            <a:endParaRPr lang="en-US" dirty="0" smtClean="0"/>
          </a:p>
          <a:p>
            <a:r>
              <a:rPr lang="en-US" dirty="0" smtClean="0"/>
              <a:t>Debated including this – really just wanted to say if an IT Program Manager</a:t>
            </a:r>
            <a:r>
              <a:rPr lang="en-US" baseline="0" dirty="0" smtClean="0"/>
              <a:t> can shift from sales is sleazy to I’m meeting clients needs in a positive way – then it should be possible for everyone in this room to (hopefully) take-away some of these ideas and apply them directly in your business.</a:t>
            </a:r>
            <a:endParaRPr lang="en-US" dirty="0"/>
          </a:p>
        </p:txBody>
      </p:sp>
    </p:spTree>
    <p:extLst>
      <p:ext uri="{BB962C8B-B14F-4D97-AF65-F5344CB8AC3E}">
        <p14:creationId xmlns:p14="http://schemas.microsoft.com/office/powerpoint/2010/main" val="3567553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slide we use with teams and I would suggest you can do the same.</a:t>
            </a:r>
            <a:r>
              <a:rPr lang="en-US" baseline="0" dirty="0" smtClean="0"/>
              <a:t>  If you have had the conversation about loyalty (why) and you’ve talked about the Customer Experience (how to make them raving fans) and some general ideas have come up around the “what” they could each do differently – NOW is the time to ask – what can you do differently over </a:t>
            </a:r>
            <a:r>
              <a:rPr lang="en-US" baseline="0" smtClean="0"/>
              <a:t>the next week.</a:t>
            </a:r>
            <a:endParaRPr lang="en-US" dirty="0"/>
          </a:p>
        </p:txBody>
      </p:sp>
    </p:spTree>
    <p:extLst>
      <p:ext uri="{BB962C8B-B14F-4D97-AF65-F5344CB8AC3E}">
        <p14:creationId xmlns:p14="http://schemas.microsoft.com/office/powerpoint/2010/main" val="3866680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w="9525"/>
        </p:spPr>
        <p:txBody>
          <a:bodyPr/>
          <a:lstStyle/>
          <a:p>
            <a:endParaRPr lang="en-US" dirty="0" smtClean="0">
              <a:latin typeface="Arial" pitchFamily="34" charset="0"/>
            </a:endParaRPr>
          </a:p>
        </p:txBody>
      </p:sp>
    </p:spTree>
    <p:extLst>
      <p:ext uri="{BB962C8B-B14F-4D97-AF65-F5344CB8AC3E}">
        <p14:creationId xmlns:p14="http://schemas.microsoft.com/office/powerpoint/2010/main" val="33774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a:t>
            </a:r>
            <a:r>
              <a:rPr lang="en-US" baseline="0" dirty="0" smtClean="0"/>
              <a:t>  two or three practical tactical ideas		</a:t>
            </a:r>
          </a:p>
          <a:p>
            <a:endParaRPr lang="en-US" baseline="0" dirty="0" smtClean="0"/>
          </a:p>
          <a:p>
            <a:r>
              <a:rPr lang="en-US" baseline="0" dirty="0" smtClean="0"/>
              <a:t>As advertised – Leveraging your Team to Attract, Engage and Retain customers – makes sense – natural customer lifecycle</a:t>
            </a:r>
          </a:p>
          <a:p>
            <a:endParaRPr lang="en-US" baseline="0" dirty="0" smtClean="0"/>
          </a:p>
          <a:p>
            <a:r>
              <a:rPr lang="en-US" baseline="0" dirty="0" smtClean="0"/>
              <a:t>To work on this issue – have to go backwards.  Hence – upside down pyramid – </a:t>
            </a:r>
          </a:p>
          <a:p>
            <a:pPr marL="171450" indent="-171450">
              <a:buFont typeface="Arial" panose="020B0604020202020204" pitchFamily="34" charset="0"/>
              <a:buChar char="•"/>
            </a:pPr>
            <a:r>
              <a:rPr lang="en-US" baseline="0" dirty="0" smtClean="0"/>
              <a:t>Really have to have a culture focused on not only retention but loyalty – discuss in a minute.  Having people understand the “why” here is huge.  (May seem obvious to you)</a:t>
            </a:r>
          </a:p>
          <a:p>
            <a:pPr marL="171450" indent="-171450">
              <a:buFont typeface="Arial" panose="020B0604020202020204" pitchFamily="34" charset="0"/>
              <a:buChar char="•"/>
            </a:pPr>
            <a:r>
              <a:rPr lang="en-US" baseline="0" dirty="0" smtClean="0"/>
              <a:t>After retention – we have to work on “how” do we keep customers and turn them into raving fans – Customer Experience.  Understanding </a:t>
            </a:r>
            <a:r>
              <a:rPr lang="en-US" baseline="0" dirty="0" smtClean="0">
                <a:solidFill>
                  <a:srgbClr val="FF0000"/>
                </a:solidFill>
              </a:rPr>
              <a:t>how</a:t>
            </a:r>
            <a:r>
              <a:rPr lang="en-US" baseline="0" dirty="0" smtClean="0"/>
              <a:t> </a:t>
            </a:r>
            <a:r>
              <a:rPr lang="en-US" b="1" baseline="0" dirty="0" smtClean="0">
                <a:solidFill>
                  <a:srgbClr val="FF0000"/>
                </a:solidFill>
              </a:rPr>
              <a:t>small internal innovations</a:t>
            </a:r>
            <a:r>
              <a:rPr lang="en-US" baseline="0" dirty="0" smtClean="0"/>
              <a:t> can translate into significant loyalty results.</a:t>
            </a:r>
          </a:p>
          <a:p>
            <a:pPr marL="171450" indent="-171450">
              <a:buFont typeface="Arial" panose="020B0604020202020204" pitchFamily="34" charset="0"/>
              <a:buChar char="•"/>
            </a:pPr>
            <a:r>
              <a:rPr lang="en-US" baseline="0" dirty="0" smtClean="0"/>
              <a:t>Once we start truly focusing on Customer Experience- the question becomes “</a:t>
            </a:r>
            <a:r>
              <a:rPr lang="en-US" b="1" baseline="0" dirty="0" smtClean="0">
                <a:solidFill>
                  <a:srgbClr val="FF0000"/>
                </a:solidFill>
              </a:rPr>
              <a:t>what” do we need to change </a:t>
            </a:r>
            <a:r>
              <a:rPr lang="en-US" baseline="0" dirty="0" smtClean="0"/>
              <a:t>in order to understand customers wants and needs.  “ AND to discover what else they might need, what else they think we should be providing AND who else they might know who has some needs.</a:t>
            </a:r>
            <a:endParaRPr lang="en-US" dirty="0"/>
          </a:p>
        </p:txBody>
      </p:sp>
    </p:spTree>
    <p:extLst>
      <p:ext uri="{BB962C8B-B14F-4D97-AF65-F5344CB8AC3E}">
        <p14:creationId xmlns:p14="http://schemas.microsoft.com/office/powerpoint/2010/main" val="203515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endParaRPr lang="en-US" dirty="0"/>
          </a:p>
          <a:p>
            <a:r>
              <a:rPr lang="en-US" dirty="0" smtClean="0"/>
              <a:t>Want to review some numbers, talk to you about whether you think having what</a:t>
            </a:r>
            <a:r>
              <a:rPr lang="en-US" baseline="0" dirty="0" smtClean="0"/>
              <a:t> we call a maniacal focus on customer experience and customer loyalty is a strategic choice, or an imperative?</a:t>
            </a:r>
          </a:p>
          <a:p>
            <a:endParaRPr lang="en-US" dirty="0"/>
          </a:p>
          <a:p>
            <a:r>
              <a:rPr lang="en-US" dirty="0" smtClean="0"/>
              <a:t>Need us on the same page – also a conversation you can have with your teams</a:t>
            </a:r>
          </a:p>
          <a:p>
            <a:endParaRPr lang="en-US" dirty="0"/>
          </a:p>
          <a:p>
            <a:r>
              <a:rPr lang="en-US" dirty="0" smtClean="0"/>
              <a:t>Happy to share these slides – just give me or Renee your card later</a:t>
            </a:r>
          </a:p>
        </p:txBody>
      </p:sp>
    </p:spTree>
    <p:extLst>
      <p:ext uri="{BB962C8B-B14F-4D97-AF65-F5344CB8AC3E}">
        <p14:creationId xmlns:p14="http://schemas.microsoft.com/office/powerpoint/2010/main" val="1215828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373063"/>
            <a:ext cx="3362325" cy="2520950"/>
          </a:xfrm>
        </p:spPr>
      </p:sp>
      <p:sp>
        <p:nvSpPr>
          <p:cNvPr id="3" name="Notes Placeholder 2"/>
          <p:cNvSpPr>
            <a:spLocks noGrp="1"/>
          </p:cNvSpPr>
          <p:nvPr>
            <p:ph type="body" idx="1"/>
          </p:nvPr>
        </p:nvSpPr>
        <p:spPr/>
        <p:txBody>
          <a:bodyPr/>
          <a:lstStyle/>
          <a:p>
            <a:r>
              <a:rPr lang="en-US" dirty="0" smtClean="0"/>
              <a:t>Intuitively understand how important CL is – pretty</a:t>
            </a:r>
            <a:r>
              <a:rPr lang="en-US" baseline="0" dirty="0" smtClean="0"/>
              <a:t> familiar with some basics over the cost of customer acquisition – right?  How much more expensive it is to bring a new client on board versus keeping the one you have?  Anyone willing to share numbers on that – what they have heard or what they are experiencing?</a:t>
            </a:r>
            <a:endParaRPr lang="en-US" dirty="0" smtClean="0"/>
          </a:p>
          <a:p>
            <a:r>
              <a:rPr lang="en-US" dirty="0" smtClean="0"/>
              <a:t>Jeb </a:t>
            </a:r>
            <a:r>
              <a:rPr lang="en-US" dirty="0" err="1" smtClean="0"/>
              <a:t>Dasteel</a:t>
            </a:r>
            <a:r>
              <a:rPr lang="en-US" dirty="0" smtClean="0"/>
              <a:t> – Oracle’s Senior VP and </a:t>
            </a:r>
            <a:r>
              <a:rPr lang="en-US" b="1" dirty="0" smtClean="0"/>
              <a:t>Chief Customer Officer – </a:t>
            </a:r>
            <a:r>
              <a:rPr lang="en-US" b="0" dirty="0" smtClean="0"/>
              <a:t>presenting</a:t>
            </a:r>
            <a:r>
              <a:rPr lang="en-US" b="0" baseline="0" dirty="0" smtClean="0"/>
              <a:t> at a conference in Atlanta last spring – CXPA</a:t>
            </a:r>
          </a:p>
          <a:p>
            <a:endParaRPr lang="en-US" b="0" baseline="0" dirty="0" smtClean="0"/>
          </a:p>
          <a:p>
            <a:r>
              <a:rPr lang="en-US" b="0" baseline="0" dirty="0" smtClean="0"/>
              <a:t>Shared fascinating analysis on how a strategic focus on Customer Loyalty – which they break down into categories  – knowing exactly where you were in the quality of the customer relationships led to significantly higher customer spend – 9 times higher to be precise</a:t>
            </a:r>
            <a:endParaRPr lang="en-US" b="1" dirty="0"/>
          </a:p>
        </p:txBody>
      </p:sp>
      <p:sp>
        <p:nvSpPr>
          <p:cNvPr id="4" name="Slide Number Placeholder 3"/>
          <p:cNvSpPr>
            <a:spLocks noGrp="1"/>
          </p:cNvSpPr>
          <p:nvPr>
            <p:ph type="sldNum" sz="quarter" idx="10"/>
          </p:nvPr>
        </p:nvSpPr>
        <p:spPr>
          <a:xfrm>
            <a:off x="4008705" y="8505780"/>
            <a:ext cx="3066733" cy="447754"/>
          </a:xfrm>
          <a:prstGeom prst="rect">
            <a:avLst/>
          </a:prstGeom>
        </p:spPr>
        <p:txBody>
          <a:bodyPr/>
          <a:lstStyle/>
          <a:p>
            <a:endParaRPr lang="en-US" dirty="0"/>
          </a:p>
        </p:txBody>
      </p:sp>
    </p:spTree>
    <p:extLst>
      <p:ext uri="{BB962C8B-B14F-4D97-AF65-F5344CB8AC3E}">
        <p14:creationId xmlns:p14="http://schemas.microsoft.com/office/powerpoint/2010/main" val="19898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373063"/>
            <a:ext cx="3362325" cy="2520950"/>
          </a:xfrm>
        </p:spPr>
      </p:sp>
      <p:sp>
        <p:nvSpPr>
          <p:cNvPr id="3" name="Notes Placeholder 2"/>
          <p:cNvSpPr>
            <a:spLocks noGrp="1"/>
          </p:cNvSpPr>
          <p:nvPr>
            <p:ph type="body" idx="1"/>
          </p:nvPr>
        </p:nvSpPr>
        <p:spPr>
          <a:xfrm>
            <a:off x="947737" y="3105944"/>
            <a:ext cx="5190266" cy="4028901"/>
          </a:xfrm>
        </p:spPr>
        <p:txBody>
          <a:bodyPr/>
          <a:lstStyle/>
          <a:p>
            <a:pPr marL="0" indent="0">
              <a:buFont typeface="+mj-lt"/>
              <a:buNone/>
            </a:pPr>
            <a:r>
              <a:rPr lang="en-US" dirty="0" smtClean="0"/>
              <a:t>					</a:t>
            </a:r>
          </a:p>
          <a:p>
            <a:pPr marL="0" indent="0">
              <a:buFont typeface="+mj-lt"/>
              <a:buNone/>
            </a:pPr>
            <a:r>
              <a:rPr lang="en-US" dirty="0" smtClean="0"/>
              <a:t>Few here that I think are worth highlighting – </a:t>
            </a:r>
          </a:p>
          <a:p>
            <a:pPr marL="0" indent="0">
              <a:buFont typeface="+mj-lt"/>
              <a:buNone/>
            </a:pPr>
            <a:r>
              <a:rPr lang="en-US" dirty="0" smtClean="0"/>
              <a:t>What drives loyalty</a:t>
            </a:r>
          </a:p>
          <a:p>
            <a:pPr marL="0" indent="0">
              <a:buFont typeface="+mj-lt"/>
              <a:buNone/>
            </a:pPr>
            <a:r>
              <a:rPr lang="en-US" dirty="0" smtClean="0"/>
              <a:t>Moving</a:t>
            </a:r>
            <a:r>
              <a:rPr lang="en-US" baseline="0" dirty="0" smtClean="0"/>
              <a:t> from reactive to proactive</a:t>
            </a:r>
          </a:p>
          <a:p>
            <a:pPr marL="0" indent="0">
              <a:buFont typeface="+mj-lt"/>
              <a:buNone/>
            </a:pPr>
            <a:r>
              <a:rPr lang="en-US" baseline="0" dirty="0" smtClean="0"/>
              <a:t>Know your top customers</a:t>
            </a:r>
          </a:p>
          <a:p>
            <a:pPr marL="0" indent="0">
              <a:buFont typeface="+mj-lt"/>
              <a:buNone/>
            </a:pPr>
            <a:r>
              <a:rPr lang="en-US" baseline="0" dirty="0" smtClean="0"/>
              <a:t>Engage directly with customers</a:t>
            </a:r>
            <a:endParaRPr lang="en-US" dirty="0" smtClean="0"/>
          </a:p>
        </p:txBody>
      </p:sp>
      <p:sp>
        <p:nvSpPr>
          <p:cNvPr id="4" name="Slide Number Placeholder 3"/>
          <p:cNvSpPr>
            <a:spLocks noGrp="1"/>
          </p:cNvSpPr>
          <p:nvPr>
            <p:ph type="sldNum" sz="quarter" idx="10"/>
          </p:nvPr>
        </p:nvSpPr>
        <p:spPr>
          <a:xfrm>
            <a:off x="4008705" y="8505780"/>
            <a:ext cx="3066733" cy="447754"/>
          </a:xfrm>
          <a:prstGeom prst="rect">
            <a:avLst/>
          </a:prstGeom>
        </p:spPr>
        <p:txBody>
          <a:bodyPr/>
          <a:lstStyle/>
          <a:p>
            <a:endParaRPr lang="en-US" dirty="0"/>
          </a:p>
        </p:txBody>
      </p:sp>
    </p:spTree>
    <p:extLst>
      <p:ext uri="{BB962C8B-B14F-4D97-AF65-F5344CB8AC3E}">
        <p14:creationId xmlns:p14="http://schemas.microsoft.com/office/powerpoint/2010/main" val="198989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298575" y="671513"/>
            <a:ext cx="4478338" cy="3359150"/>
          </a:xfrm>
          <a:ln/>
        </p:spPr>
      </p:sp>
      <p:sp>
        <p:nvSpPr>
          <p:cNvPr id="126979" name="Rectangle 3"/>
          <p:cNvSpPr>
            <a:spLocks noGrp="1" noChangeArrowheads="1"/>
          </p:cNvSpPr>
          <p:nvPr>
            <p:ph type="body" idx="1"/>
          </p:nvPr>
        </p:nvSpPr>
        <p:spPr>
          <a:noFill/>
          <a:ln w="9525"/>
        </p:spPr>
        <p:txBody>
          <a:bodyPr lIns="91603" tIns="45802" rIns="91603" bIns="45802"/>
          <a:lstStyle/>
          <a:p>
            <a:endParaRPr lang="en-US" b="0" baseline="0" dirty="0" smtClean="0">
              <a:latin typeface="Arial" pitchFamily="34" charset="0"/>
            </a:endParaRPr>
          </a:p>
          <a:p>
            <a:pPr>
              <a:spcBef>
                <a:spcPct val="0"/>
              </a:spcBef>
            </a:pPr>
            <a:r>
              <a:rPr lang="en-US" u="sng" dirty="0" smtClean="0">
                <a:solidFill>
                  <a:srgbClr val="341859"/>
                </a:solidFill>
                <a:latin typeface="Times" charset="0"/>
              </a:rPr>
              <a:t>Pertinent facts:</a:t>
            </a:r>
          </a:p>
          <a:p>
            <a:pPr marL="228600" indent="-228600">
              <a:spcBef>
                <a:spcPct val="0"/>
              </a:spcBef>
              <a:buFont typeface="Arial" pitchFamily="34" charset="0"/>
              <a:buChar char="•"/>
            </a:pPr>
            <a:r>
              <a:rPr lang="en-US" dirty="0" smtClean="0">
                <a:latin typeface="Times" charset="0"/>
              </a:rPr>
              <a:t>5X more expensive to acquire a new client.</a:t>
            </a:r>
          </a:p>
          <a:p>
            <a:pPr marL="228600" indent="-228600">
              <a:spcBef>
                <a:spcPct val="0"/>
              </a:spcBef>
              <a:buFont typeface="Arial" pitchFamily="34" charset="0"/>
              <a:buChar char="•"/>
            </a:pPr>
            <a:r>
              <a:rPr lang="en-US" dirty="0" smtClean="0">
                <a:latin typeface="Times" charset="0"/>
              </a:rPr>
              <a:t>7 touches from cold call to sale.</a:t>
            </a:r>
          </a:p>
          <a:p>
            <a:endParaRPr lang="en-US"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rPr>
              <a:t>Is satisfying your customers good enough?</a:t>
            </a:r>
          </a:p>
          <a:p>
            <a:endParaRPr lang="en-US" b="0" baseline="0" dirty="0" smtClean="0">
              <a:latin typeface="Arial" pitchFamily="34" charset="0"/>
            </a:endParaRPr>
          </a:p>
          <a:p>
            <a:r>
              <a:rPr lang="en-US" b="0" baseline="0" dirty="0" smtClean="0">
                <a:latin typeface="Arial" pitchFamily="34" charset="0"/>
              </a:rPr>
              <a:t>So if satisfaction</a:t>
            </a:r>
            <a:r>
              <a:rPr lang="en-US" b="0" dirty="0" smtClean="0">
                <a:latin typeface="Arial" pitchFamily="34" charset="0"/>
              </a:rPr>
              <a:t> is not enough</a:t>
            </a:r>
            <a:r>
              <a:rPr lang="en-US" b="0" baseline="0" dirty="0" smtClean="0">
                <a:latin typeface="Arial" pitchFamily="34" charset="0"/>
              </a:rPr>
              <a:t> – what does loyal really mean?</a:t>
            </a:r>
          </a:p>
          <a:p>
            <a:endParaRPr lang="en-US" b="0" baseline="0" dirty="0" smtClean="0">
              <a:latin typeface="Arial" pitchFamily="34" charset="0"/>
            </a:endParaRPr>
          </a:p>
        </p:txBody>
      </p:sp>
    </p:spTree>
    <p:extLst>
      <p:ext uri="{BB962C8B-B14F-4D97-AF65-F5344CB8AC3E}">
        <p14:creationId xmlns:p14="http://schemas.microsoft.com/office/powerpoint/2010/main" val="1747844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rgbClr val="341859"/>
                </a:solidFill>
                <a:latin typeface="Times" charset="0"/>
              </a:rPr>
              <a:t>What is the difference between satisfied and loyal?  	</a:t>
            </a:r>
          </a:p>
          <a:p>
            <a:pPr marL="0" marR="0" indent="0" algn="l" defTabSz="914400" rtl="0" eaLnBrk="0" fontAlgn="base" latinLnBrk="0" hangingPunct="0">
              <a:lnSpc>
                <a:spcPct val="100000"/>
              </a:lnSpc>
              <a:spcBef>
                <a:spcPct val="0"/>
              </a:spcBef>
              <a:spcAft>
                <a:spcPct val="0"/>
              </a:spcAft>
              <a:buClrTx/>
              <a:buSzTx/>
              <a:buFontTx/>
              <a:buNone/>
              <a:tabLst/>
            </a:pPr>
            <a:endParaRPr lang="en-US" dirty="0">
              <a:solidFill>
                <a:srgbClr val="341859"/>
              </a:solidFill>
              <a:latin typeface="Times"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rgbClr val="341859"/>
                </a:solidFill>
                <a:latin typeface="Times" charset="0"/>
              </a:rPr>
              <a:t>Think of your own personal experience – how hard is it to refer?  Ever had it bite you?</a:t>
            </a: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solidFill>
                <a:srgbClr val="341859"/>
              </a:solidFill>
              <a:latin typeface="Times"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rgbClr val="FF0000"/>
                </a:solidFill>
                <a:latin typeface="Times" charset="0"/>
              </a:rPr>
              <a:t>Do exercise in handout </a:t>
            </a:r>
            <a:r>
              <a:rPr lang="en-US" dirty="0" smtClean="0">
                <a:solidFill>
                  <a:srgbClr val="341859"/>
                </a:solidFill>
                <a:latin typeface="Times" charset="0"/>
              </a:rPr>
              <a:t>– something you can do with</a:t>
            </a:r>
            <a:r>
              <a:rPr lang="en-US" baseline="0" dirty="0" smtClean="0">
                <a:solidFill>
                  <a:srgbClr val="341859"/>
                </a:solidFill>
                <a:latin typeface="Times" charset="0"/>
              </a:rPr>
              <a:t> your team – getting them to understand the “why” it matters requires some discussion with them</a:t>
            </a:r>
            <a:endParaRPr lang="en-US" dirty="0" smtClean="0">
              <a:solidFill>
                <a:srgbClr val="341859"/>
              </a:solidFill>
              <a:latin typeface="Times"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strike="noStrike" cap="none" normalizeH="0" baseline="0" dirty="0" smtClean="0">
              <a:ln>
                <a:noFill/>
              </a:ln>
              <a:solidFill>
                <a:srgbClr val="341859"/>
              </a:solidFill>
              <a:effectLst/>
              <a:latin typeface="Times"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u="sng" dirty="0" smtClean="0">
              <a:solidFill>
                <a:srgbClr val="341859"/>
              </a:solidFill>
              <a:latin typeface="Times"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sng" strike="noStrike" cap="none" normalizeH="0" baseline="0" dirty="0" smtClean="0">
              <a:ln>
                <a:noFill/>
              </a:ln>
              <a:solidFill>
                <a:srgbClr val="341859"/>
              </a:solidFill>
              <a:effectLst/>
              <a:latin typeface="Times"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u="sng" dirty="0">
              <a:solidFill>
                <a:srgbClr val="341859"/>
              </a:solidFill>
              <a:latin typeface="Times" charset="0"/>
            </a:endParaRPr>
          </a:p>
          <a:p>
            <a:pPr marL="228600" marR="0" indent="-2286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1"/>
              </a:solidFill>
              <a:effectLst/>
              <a:latin typeface="Times" charset="0"/>
            </a:endParaRPr>
          </a:p>
          <a:p>
            <a:pPr marL="228600" marR="0" indent="-2286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1"/>
              </a:solidFill>
              <a:effectLst/>
              <a:latin typeface="Times" charset="0"/>
            </a:endParaRPr>
          </a:p>
          <a:p>
            <a:endParaRPr lang="en-US" dirty="0"/>
          </a:p>
        </p:txBody>
      </p:sp>
    </p:spTree>
    <p:extLst>
      <p:ext uri="{BB962C8B-B14F-4D97-AF65-F5344CB8AC3E}">
        <p14:creationId xmlns:p14="http://schemas.microsoft.com/office/powerpoint/2010/main" val="2937117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note on loyalty - Studies prove what we would intuitively believe – cannot build customer loyalty without internal loyalty.  </a:t>
            </a:r>
          </a:p>
          <a:p>
            <a:endParaRPr lang="en-US" dirty="0" smtClean="0"/>
          </a:p>
          <a:p>
            <a:r>
              <a:rPr lang="en-US" dirty="0" smtClean="0"/>
              <a:t>I think you get that – otherwise you would not be here.  It is worth, however, sharing this sentiment with your team.  </a:t>
            </a:r>
            <a:endParaRPr lang="en-US" dirty="0"/>
          </a:p>
        </p:txBody>
      </p:sp>
    </p:spTree>
    <p:extLst>
      <p:ext uri="{BB962C8B-B14F-4D97-AF65-F5344CB8AC3E}">
        <p14:creationId xmlns:p14="http://schemas.microsoft.com/office/powerpoint/2010/main" val="1072072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pPr eaLnBrk="0" hangingPunct="0">
              <a:defRPr/>
            </a:pPr>
            <a:endParaRPr lang="en-US" dirty="0">
              <a:latin typeface="Arial" charset="0"/>
            </a:endParaRPr>
          </a:p>
        </p:txBody>
      </p:sp>
      <p:sp>
        <p:nvSpPr>
          <p:cNvPr id="5" name="TextBox 4"/>
          <p:cNvSpPr txBox="1"/>
          <p:nvPr/>
        </p:nvSpPr>
        <p:spPr>
          <a:xfrm>
            <a:off x="5886450" y="6459538"/>
            <a:ext cx="3257550" cy="369887"/>
          </a:xfrm>
          <a:prstGeom prst="rect">
            <a:avLst/>
          </a:prstGeom>
          <a:noFill/>
        </p:spPr>
        <p:txBody>
          <a:bodyPr>
            <a:spAutoFit/>
          </a:bodyPr>
          <a:lstStyle/>
          <a:p>
            <a:pPr eaLnBrk="0" hangingPunct="0">
              <a:defRPr/>
            </a:pPr>
            <a:r>
              <a:rPr lang="en-US" sz="1800" b="1" dirty="0">
                <a:solidFill>
                  <a:srgbClr val="7030A0"/>
                </a:solidFill>
                <a:latin typeface="Lucida Sans" pitchFamily="34" charset="0"/>
              </a:rPr>
              <a:t>www.PensareGroup.com</a:t>
            </a:r>
            <a:r>
              <a:rPr lang="en-US" sz="1800" b="1" dirty="0">
                <a:solidFill>
                  <a:srgbClr val="00B0F0"/>
                </a:solidFill>
                <a:latin typeface="Lucida Sans" pitchFamily="34" charset="0"/>
                <a:sym typeface="Wingdings 2"/>
              </a:rPr>
              <a:t></a:t>
            </a:r>
            <a:endParaRPr lang="en-US" sz="1800" b="1" dirty="0">
              <a:solidFill>
                <a:srgbClr val="00B0F0"/>
              </a:solidFill>
              <a:latin typeface="Lucida Sans" pitchFamily="34" charset="0"/>
            </a:endParaRPr>
          </a:p>
        </p:txBody>
      </p:sp>
      <p:sp>
        <p:nvSpPr>
          <p:cNvPr id="1557518" name="Rectangle 14"/>
          <p:cNvSpPr>
            <a:spLocks noGrp="1" noChangeArrowheads="1"/>
          </p:cNvSpPr>
          <p:nvPr>
            <p:ph type="ctrTitle" sz="quarter"/>
          </p:nvPr>
        </p:nvSpPr>
        <p:spPr>
          <a:xfrm>
            <a:off x="358775" y="5233988"/>
            <a:ext cx="8475663" cy="571500"/>
          </a:xfrm>
        </p:spPr>
        <p:txBody>
          <a:bodyPr lIns="91440" rIns="91440" anchor="ctr"/>
          <a:lstStyle>
            <a:lvl1pPr>
              <a:defRPr sz="2600"/>
            </a:lvl1pPr>
          </a:lstStyle>
          <a:p>
            <a:r>
              <a:rPr lang="en-US" smtClean="0"/>
              <a:t>Click to edit Master title style</a:t>
            </a:r>
            <a:endParaRPr lang="de-DE"/>
          </a:p>
        </p:txBody>
      </p:sp>
      <p:sp>
        <p:nvSpPr>
          <p:cNvPr id="1557519" name="Rectangle 15"/>
          <p:cNvSpPr>
            <a:spLocks noGrp="1" noChangeArrowheads="1"/>
          </p:cNvSpPr>
          <p:nvPr>
            <p:ph type="subTitle" sz="quarter" idx="1"/>
          </p:nvPr>
        </p:nvSpPr>
        <p:spPr>
          <a:xfrm>
            <a:off x="358775" y="5876925"/>
            <a:ext cx="8475663" cy="539750"/>
          </a:xfrm>
        </p:spPr>
        <p:txBody>
          <a:bodyPr lIns="91440" rIns="91440"/>
          <a:lstStyle>
            <a:lvl1pPr marL="0" indent="0">
              <a:spcBef>
                <a:spcPct val="0"/>
              </a:spcBef>
              <a:buFont typeface="Wingdings" pitchFamily="2" charset="2"/>
              <a:buNone/>
              <a:defRPr sz="2200" b="0"/>
            </a:lvl1pPr>
          </a:lstStyle>
          <a:p>
            <a:r>
              <a:rPr lang="en-US" smtClean="0"/>
              <a:t>Click to edit Master subtitle style</a:t>
            </a:r>
            <a:endParaRPr lang="de-DE"/>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de-DE"/>
              <a:t>Slide  </a:t>
            </a:r>
            <a:fld id="{3E7F2B16-B747-44A7-9CD7-2FCB5CD7B41F}" type="slidenum">
              <a:rPr lang="de-DE"/>
              <a:pPr>
                <a:defRPr/>
              </a:pPr>
              <a:t>‹#›</a:t>
            </a:fld>
            <a:endParaRPr lang="de-DE"/>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150813"/>
            <a:ext cx="2132013"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150813"/>
            <a:ext cx="6245225"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noChangeArrowheads="1"/>
          </p:cNvSpPr>
          <p:nvPr>
            <p:ph type="ftr" sz="quarter" idx="10"/>
          </p:nvPr>
        </p:nvSpPr>
        <p:spPr>
          <a:ln/>
        </p:spPr>
        <p:txBody>
          <a:bodyPr/>
          <a:lstStyle>
            <a:lvl1pPr>
              <a:defRPr/>
            </a:lvl1pPr>
          </a:lstStyle>
          <a:p>
            <a:pPr>
              <a:defRPr/>
            </a:pPr>
            <a:r>
              <a:rPr lang="de-DE"/>
              <a:t>Slide  </a:t>
            </a:r>
            <a:fld id="{67A46A20-5D17-4F6C-9A0A-0C975E01E3D6}" type="slidenum">
              <a:rPr lang="de-DE"/>
              <a:pPr>
                <a:defRPr/>
              </a:pPr>
              <a:t>‹#›</a:t>
            </a:fld>
            <a:endParaRPr lang="de-DE"/>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150813"/>
            <a:ext cx="5410200" cy="590550"/>
          </a:xfrm>
        </p:spPr>
        <p:txBody>
          <a:bodyPr/>
          <a:lstStyle/>
          <a:p>
            <a:r>
              <a:rPr lang="en-US" smtClean="0"/>
              <a:t>Click to edit Master title style</a:t>
            </a:r>
            <a:endParaRPr lang="en-US"/>
          </a:p>
        </p:txBody>
      </p:sp>
      <p:sp>
        <p:nvSpPr>
          <p:cNvPr id="3" name="Content Placeholder 2"/>
          <p:cNvSpPr>
            <a:spLocks noGrp="1"/>
          </p:cNvSpPr>
          <p:nvPr>
            <p:ph idx="1"/>
          </p:nvPr>
        </p:nvSpPr>
        <p:spPr>
          <a:xfrm>
            <a:off x="319088" y="1609725"/>
            <a:ext cx="8524875" cy="439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de-DE"/>
              <a:t>Slide  </a:t>
            </a:r>
            <a:fld id="{F8BBCFA3-C64D-4A92-9048-E2EF27C2869E}" type="slidenum">
              <a:rPr lang="de-DE"/>
              <a:pPr>
                <a:defRPr/>
              </a:pPr>
              <a:t>‹#›</a:t>
            </a:fld>
            <a:endParaRPr lang="de-DE"/>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52800" y="3048000"/>
            <a:ext cx="4800600" cy="1143000"/>
          </a:xfrm>
        </p:spPr>
        <p:txBody>
          <a:bodyPr/>
          <a:lstStyle>
            <a:lvl1pPr>
              <a:defRPr sz="3500" b="0">
                <a:solidFill>
                  <a:srgbClr val="341859"/>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52800" y="4419600"/>
            <a:ext cx="4800600" cy="1752600"/>
          </a:xfrm>
        </p:spPr>
        <p:txBody>
          <a:bodyPr/>
          <a:lstStyle>
            <a:lvl1pPr marL="0" indent="0">
              <a:buFontTx/>
              <a:buNone/>
              <a:defRPr sz="2200">
                <a:solidFill>
                  <a:srgbClr val="ED720E"/>
                </a:solidFill>
              </a:defRPr>
            </a:lvl1pPr>
          </a:lstStyle>
          <a:p>
            <a:r>
              <a:rPr lang="en-US" smtClean="0"/>
              <a:t>Click to edit Master subtitle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p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0"/>
          </p:nvPr>
        </p:nvSpPr>
        <p:spPr>
          <a:xfrm>
            <a:off x="914400" y="1600200"/>
            <a:ext cx="731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150813"/>
            <a:ext cx="5410200" cy="590550"/>
          </a:xfrm>
        </p:spPr>
        <p:txBody>
          <a:bodyPr/>
          <a:lstStyle/>
          <a:p>
            <a:r>
              <a:rPr lang="en-US" smtClean="0"/>
              <a:t>Click to edit Master title style</a:t>
            </a:r>
            <a:endParaRPr lang="en-US"/>
          </a:p>
        </p:txBody>
      </p:sp>
      <p:sp>
        <p:nvSpPr>
          <p:cNvPr id="3" name="Content Placeholder 2"/>
          <p:cNvSpPr>
            <a:spLocks noGrp="1"/>
          </p:cNvSpPr>
          <p:nvPr>
            <p:ph idx="1"/>
          </p:nvPr>
        </p:nvSpPr>
        <p:spPr>
          <a:xfrm>
            <a:off x="319088" y="1609725"/>
            <a:ext cx="8524875" cy="439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noChangeArrowheads="1"/>
          </p:cNvSpPr>
          <p:nvPr>
            <p:ph type="ftr" sz="quarter" idx="10"/>
          </p:nvPr>
        </p:nvSpPr>
        <p:spPr>
          <a:xfrm>
            <a:off x="180975" y="6381750"/>
            <a:ext cx="1343025" cy="247650"/>
          </a:xfrm>
          <a:prstGeom prst="rect">
            <a:avLst/>
          </a:prstGeom>
          <a:ln/>
        </p:spPr>
        <p:txBody>
          <a:bodyPr/>
          <a:lstStyle>
            <a:lvl1pPr>
              <a:defRPr/>
            </a:lvl1pPr>
          </a:lstStyle>
          <a:p>
            <a:pPr>
              <a:defRPr/>
            </a:pPr>
            <a:r>
              <a:rPr lang="de-DE"/>
              <a:t>Slide  </a:t>
            </a:r>
            <a:fld id="{F8BBCFA3-C64D-4A92-9048-E2EF27C2869E}" type="slidenum">
              <a:rPr lang="de-DE"/>
              <a:pPr>
                <a:defRPr/>
              </a:pPr>
              <a:t>‹#›</a:t>
            </a:fld>
            <a:endParaRPr lang="de-DE"/>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88" y="1201707"/>
            <a:ext cx="8524875" cy="4802218"/>
          </a:xfrm>
        </p:spPr>
        <p:txBody>
          <a:bodyPr/>
          <a:lstStyle>
            <a:lvl1pPr>
              <a:defRPr sz="2400"/>
            </a:lvl1pPr>
            <a:lvl2pPr>
              <a:defRPr sz="2400"/>
            </a:lvl2pPr>
            <a:lvl3pPr>
              <a:defRPr sz="2000"/>
            </a:lvl3pPr>
            <a:lvl4pPr>
              <a:defRPr sz="20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itle 1"/>
          <p:cNvSpPr>
            <a:spLocks noGrp="1"/>
          </p:cNvSpPr>
          <p:nvPr>
            <p:ph type="title"/>
          </p:nvPr>
        </p:nvSpPr>
        <p:spPr>
          <a:xfrm>
            <a:off x="314324" y="209514"/>
            <a:ext cx="6959637" cy="590550"/>
          </a:xfrm>
        </p:spPr>
        <p:txBody>
          <a:bodyPr/>
          <a:lstStyle>
            <a:lvl1pPr>
              <a:defRPr sz="3200"/>
            </a:lvl1pPr>
          </a:lstStyle>
          <a:p>
            <a:r>
              <a:rPr lang="en-US" smtClean="0"/>
              <a:t>Click to edit Master title style</a:t>
            </a:r>
            <a:endParaRPr lang="en-US"/>
          </a:p>
        </p:txBody>
      </p:sp>
      <p:sp>
        <p:nvSpPr>
          <p:cNvPr id="4" name="Footer Placeholder 3"/>
          <p:cNvSpPr>
            <a:spLocks noGrp="1" noChangeArrowheads="1"/>
          </p:cNvSpPr>
          <p:nvPr>
            <p:ph type="ftr" sz="quarter" idx="10"/>
          </p:nvPr>
        </p:nvSpPr>
        <p:spPr>
          <a:xfrm>
            <a:off x="180975" y="6381750"/>
            <a:ext cx="1343025" cy="247650"/>
          </a:xfrm>
          <a:prstGeom prst="rect">
            <a:avLst/>
          </a:prstGeom>
          <a:ln/>
        </p:spPr>
        <p:txBody>
          <a:bodyPr/>
          <a:lstStyle>
            <a:lvl1pPr>
              <a:defRPr/>
            </a:lvl1pPr>
          </a:lstStyle>
          <a:p>
            <a:pPr>
              <a:defRPr/>
            </a:pPr>
            <a:r>
              <a:rPr lang="de-DE"/>
              <a:t>Slide  </a:t>
            </a:r>
            <a:fld id="{CB7400EE-1384-44BD-BF4E-6D721FDAEF92}" type="slidenum">
              <a:rPr lang="de-DE"/>
              <a:pPr>
                <a:defRPr/>
              </a:pPr>
              <a:t>‹#›</a:t>
            </a:fld>
            <a:endParaRPr lang="de-DE"/>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A749DA4-5993-422B-86A0-75CCBF318E7D}" type="datetimeFigureOut">
              <a:rPr lang="en-US" smtClean="0"/>
              <a:t>3/18/2015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C6D769D-9881-43B0-87DA-63E3C9AB8147}" type="slidenum">
              <a:rPr lang="en-US" smtClean="0"/>
              <a:t>‹#›</a:t>
            </a:fld>
            <a:endParaRPr lang="en-US"/>
          </a:p>
        </p:txBody>
      </p:sp>
    </p:spTree>
    <p:extLst>
      <p:ext uri="{BB962C8B-B14F-4D97-AF65-F5344CB8AC3E}">
        <p14:creationId xmlns:p14="http://schemas.microsoft.com/office/powerpoint/2010/main" val="2231991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749DA4-5993-422B-86A0-75CCBF318E7D}" type="datetimeFigureOut">
              <a:rPr lang="en-US" smtClean="0"/>
              <a:t>3/18/2015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C6D769D-9881-43B0-87DA-63E3C9AB8147}" type="slidenum">
              <a:rPr lang="en-US" smtClean="0"/>
              <a:t>‹#›</a:t>
            </a:fld>
            <a:endParaRPr lang="en-US"/>
          </a:p>
        </p:txBody>
      </p:sp>
    </p:spTree>
    <p:extLst>
      <p:ext uri="{BB962C8B-B14F-4D97-AF65-F5344CB8AC3E}">
        <p14:creationId xmlns:p14="http://schemas.microsoft.com/office/powerpoint/2010/main" val="7991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88" y="1201707"/>
            <a:ext cx="8524875" cy="4802218"/>
          </a:xfrm>
        </p:spPr>
        <p:txBody>
          <a:bodyPr/>
          <a:lstStyle>
            <a:lvl1pPr>
              <a:defRPr sz="2400"/>
            </a:lvl1pPr>
            <a:lvl2pPr>
              <a:defRPr sz="2400"/>
            </a:lvl2pPr>
            <a:lvl3pPr>
              <a:defRPr sz="2000"/>
            </a:lvl3pPr>
            <a:lvl4pPr>
              <a:defRPr sz="20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itle 1"/>
          <p:cNvSpPr>
            <a:spLocks noGrp="1"/>
          </p:cNvSpPr>
          <p:nvPr>
            <p:ph type="title"/>
          </p:nvPr>
        </p:nvSpPr>
        <p:spPr>
          <a:xfrm>
            <a:off x="314324" y="209514"/>
            <a:ext cx="6959637" cy="590550"/>
          </a:xfrm>
        </p:spPr>
        <p:txBody>
          <a:bodyPr/>
          <a:lstStyle>
            <a:lvl1pPr>
              <a:defRPr sz="3200"/>
            </a:lvl1pPr>
          </a:lstStyle>
          <a:p>
            <a:r>
              <a:rPr lang="en-US" smtClean="0"/>
              <a:t>Click to edit Master 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de-DE"/>
              <a:t>Slide  </a:t>
            </a:r>
            <a:fld id="{CB7400EE-1384-44BD-BF4E-6D721FDAEF92}" type="slidenum">
              <a:rPr lang="de-DE"/>
              <a:pPr>
                <a:defRPr/>
              </a:pPr>
              <a:t>‹#›</a:t>
            </a:fld>
            <a:endParaRPr lang="de-DE"/>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423302" y="6556248"/>
            <a:ext cx="920038" cy="182880"/>
          </a:xfrm>
          <a:prstGeom prst="rect">
            <a:avLst/>
          </a:prstGeom>
        </p:spPr>
        <p:txBody>
          <a:bodyPr/>
          <a:lstStyle/>
          <a:p>
            <a:fld id="{CD2D53DD-9B43-42E6-B664-927F3AEBDA21}" type="datetime1">
              <a:rPr lang="en-US"/>
              <a:pPr/>
              <a:t>3/18/2015</a:t>
            </a:fld>
            <a:endParaRPr dirty="0"/>
          </a:p>
        </p:txBody>
      </p:sp>
      <p:sp>
        <p:nvSpPr>
          <p:cNvPr id="4" name="Footer Placeholder 3"/>
          <p:cNvSpPr>
            <a:spLocks noGrp="1"/>
          </p:cNvSpPr>
          <p:nvPr>
            <p:ph type="ftr" sz="quarter" idx="11"/>
          </p:nvPr>
        </p:nvSpPr>
        <p:spPr>
          <a:xfrm>
            <a:off x="6584682" y="6556248"/>
            <a:ext cx="1874530" cy="182880"/>
          </a:xfrm>
          <a:prstGeom prst="rect">
            <a:avLst/>
          </a:prstGeom>
        </p:spPr>
        <p:txBody>
          <a:bodyPr/>
          <a:lstStyle/>
          <a:p>
            <a:r>
              <a:rPr dirty="0"/>
              <a:t>Oracle Confidential – Internal/Restricted/Highly Restricted</a:t>
            </a:r>
          </a:p>
        </p:txBody>
      </p:sp>
      <p:sp>
        <p:nvSpPr>
          <p:cNvPr id="5" name="Slide Number Placeholder 4"/>
          <p:cNvSpPr>
            <a:spLocks noGrp="1"/>
          </p:cNvSpPr>
          <p:nvPr>
            <p:ph type="sldNum" sz="quarter" idx="12"/>
          </p:nvPr>
        </p:nvSpPr>
        <p:spPr>
          <a:xfrm>
            <a:off x="8459212" y="6556248"/>
            <a:ext cx="286320" cy="182880"/>
          </a:xfrm>
          <a:prstGeom prst="rect">
            <a:avLst/>
          </a:prstGeom>
        </p:spPr>
        <p:txBody>
          <a:bodyPr/>
          <a:lstStyle/>
          <a:p>
            <a:fld id="{C51EAA63-D034-42AE-91FA-B13B9518C7BE}" type="slidenum">
              <a:rPr/>
              <a:pPr/>
              <a:t>‹#›</a:t>
            </a:fld>
            <a:endParaRPr dirty="0"/>
          </a:p>
        </p:txBody>
      </p:sp>
      <p:sp>
        <p:nvSpPr>
          <p:cNvPr id="6" name="Text Placeholder 12"/>
          <p:cNvSpPr>
            <a:spLocks noGrp="1"/>
          </p:cNvSpPr>
          <p:nvPr>
            <p:ph type="body" sz="quarter" idx="13" hasCustomPrompt="1"/>
          </p:nvPr>
        </p:nvSpPr>
        <p:spPr>
          <a:xfrm>
            <a:off x="398964" y="1373742"/>
            <a:ext cx="8346072"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1225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398467" y="1981200"/>
            <a:ext cx="834706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3423302" y="6556248"/>
            <a:ext cx="920038" cy="182880"/>
          </a:xfrm>
          <a:prstGeom prst="rect">
            <a:avLst/>
          </a:prstGeom>
        </p:spPr>
        <p:txBody>
          <a:bodyPr/>
          <a:lstStyle/>
          <a:p>
            <a:fld id="{E248A2DF-98E5-4437-B842-E0DCD9A6A408}" type="datetime1">
              <a:rPr lang="en-US"/>
              <a:pPr/>
              <a:t>3/18/2015</a:t>
            </a:fld>
            <a:endParaRPr dirty="0"/>
          </a:p>
        </p:txBody>
      </p:sp>
      <p:sp>
        <p:nvSpPr>
          <p:cNvPr id="5" name="Footer Placeholder 4"/>
          <p:cNvSpPr>
            <a:spLocks noGrp="1"/>
          </p:cNvSpPr>
          <p:nvPr>
            <p:ph type="ftr" sz="quarter" idx="11"/>
          </p:nvPr>
        </p:nvSpPr>
        <p:spPr>
          <a:xfrm>
            <a:off x="6584682" y="6556248"/>
            <a:ext cx="1874530" cy="182880"/>
          </a:xfrm>
          <a:prstGeom prst="rect">
            <a:avLst/>
          </a:prstGeom>
        </p:spPr>
        <p:txBody>
          <a:bodyPr/>
          <a:lstStyle/>
          <a:p>
            <a:r>
              <a:rPr dirty="0"/>
              <a:t>Oracle Confidential – Internal/Restricted/Highly Restricted</a:t>
            </a:r>
          </a:p>
        </p:txBody>
      </p:sp>
      <p:sp>
        <p:nvSpPr>
          <p:cNvPr id="6" name="Slide Number Placeholder 5"/>
          <p:cNvSpPr>
            <a:spLocks noGrp="1"/>
          </p:cNvSpPr>
          <p:nvPr>
            <p:ph type="sldNum" sz="quarter" idx="12"/>
          </p:nvPr>
        </p:nvSpPr>
        <p:spPr>
          <a:xfrm>
            <a:off x="8459212" y="6556248"/>
            <a:ext cx="286320" cy="182880"/>
          </a:xfrm>
          <a:prstGeom prst="rect">
            <a:avLst/>
          </a:prstGeom>
        </p:spPr>
        <p:txBody>
          <a:bodyPr/>
          <a:lstStyle/>
          <a:p>
            <a:fld id="{C51EAA63-D034-42AE-91FA-B13B9518C7BE}" type="slidenum">
              <a:rPr/>
              <a:pPr/>
              <a:t>‹#›</a:t>
            </a:fld>
            <a:endParaRPr dirty="0"/>
          </a:p>
        </p:txBody>
      </p:sp>
      <p:sp>
        <p:nvSpPr>
          <p:cNvPr id="7" name="Text Placeholder 12"/>
          <p:cNvSpPr>
            <a:spLocks noGrp="1"/>
          </p:cNvSpPr>
          <p:nvPr>
            <p:ph type="body" sz="quarter" idx="13" hasCustomPrompt="1"/>
          </p:nvPr>
        </p:nvSpPr>
        <p:spPr>
          <a:xfrm>
            <a:off x="398964" y="1373742"/>
            <a:ext cx="8346073"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9991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3" descr="j0433054.jpg"/>
          <p:cNvPicPr>
            <a:picLocks noChangeAspect="1"/>
          </p:cNvPicPr>
          <p:nvPr/>
        </p:nvPicPr>
        <p:blipFill>
          <a:blip r:embed="rId2" cstate="print"/>
          <a:srcRect/>
          <a:stretch>
            <a:fillRect/>
          </a:stretch>
        </p:blipFill>
        <p:spPr bwMode="auto">
          <a:xfrm>
            <a:off x="0" y="3136900"/>
            <a:ext cx="4960938" cy="3721100"/>
          </a:xfrm>
          <a:prstGeom prst="rect">
            <a:avLst/>
          </a:prstGeom>
          <a:noFill/>
          <a:ln w="9525">
            <a:noFill/>
            <a:miter lim="800000"/>
            <a:headEnd/>
            <a:tailEnd/>
          </a:ln>
        </p:spPr>
      </p:pic>
      <p:sp>
        <p:nvSpPr>
          <p:cNvPr id="2" name="Title 1"/>
          <p:cNvSpPr>
            <a:spLocks noGrp="1"/>
          </p:cNvSpPr>
          <p:nvPr>
            <p:ph type="title"/>
          </p:nvPr>
        </p:nvSpPr>
        <p:spPr>
          <a:xfrm>
            <a:off x="519057" y="1190613"/>
            <a:ext cx="7772400" cy="1362075"/>
          </a:xfrm>
        </p:spPr>
        <p:txBody>
          <a:bodyPr/>
          <a:lstStyle>
            <a:lvl1pPr algn="l">
              <a:defRPr sz="4000" b="1" cap="all"/>
            </a:lvl1p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de-DE"/>
              <a:t>Slide  </a:t>
            </a:r>
            <a:fld id="{E8CB9F1A-2575-4526-B257-EBE74C74230E}" type="slidenum">
              <a:rPr lang="de-DE"/>
              <a:pPr>
                <a:defRPr/>
              </a:pPr>
              <a:t>‹#›</a:t>
            </a:fld>
            <a:endParaRPr lang="de-DE"/>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4" y="209514"/>
            <a:ext cx="6959637" cy="59055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sz="half" idx="1"/>
          </p:nvPr>
        </p:nvSpPr>
        <p:spPr>
          <a:xfrm>
            <a:off x="319088" y="1201707"/>
            <a:ext cx="4186237" cy="5038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01707"/>
            <a:ext cx="4186238" cy="5038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3"/>
          <p:cNvSpPr>
            <a:spLocks noGrp="1" noChangeArrowheads="1"/>
          </p:cNvSpPr>
          <p:nvPr>
            <p:ph type="ftr" sz="quarter" idx="10"/>
          </p:nvPr>
        </p:nvSpPr>
        <p:spPr>
          <a:ln/>
        </p:spPr>
        <p:txBody>
          <a:bodyPr/>
          <a:lstStyle>
            <a:lvl1pPr>
              <a:defRPr/>
            </a:lvl1pPr>
          </a:lstStyle>
          <a:p>
            <a:pPr>
              <a:defRPr/>
            </a:pPr>
            <a:r>
              <a:rPr lang="de-DE"/>
              <a:t>Slide  </a:t>
            </a:r>
            <a:fld id="{99C32BB7-C55C-485C-A6E0-ABD7BC12374D}" type="slidenum">
              <a:rPr lang="de-DE"/>
              <a:pPr>
                <a:defRPr/>
              </a:pPr>
              <a:t>‹#›</a:t>
            </a:fld>
            <a:endParaRPr lang="de-DE"/>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314324" y="209514"/>
            <a:ext cx="6959637" cy="590550"/>
          </a:xfrm>
        </p:spPr>
        <p:txBody>
          <a:bodyPr/>
          <a:lstStyle>
            <a:lvl1pPr>
              <a:defRPr sz="3200"/>
            </a:lvl1pPr>
          </a:lstStyle>
          <a:p>
            <a:r>
              <a:rPr lang="en-US" smtClean="0"/>
              <a:t>Click to edit Master title style</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r>
              <a:rPr lang="de-DE"/>
              <a:t>Slide  </a:t>
            </a:r>
            <a:fld id="{8B914B81-E96D-4E15-9020-C6C394B5062F}" type="slidenum">
              <a:rPr lang="de-DE"/>
              <a:pPr>
                <a:defRPr/>
              </a:pPr>
              <a:t>‹#›</a:t>
            </a:fld>
            <a:endParaRPr lang="de-DE"/>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14324" y="209514"/>
            <a:ext cx="8143876" cy="590550"/>
          </a:xfrm>
        </p:spPr>
        <p:txBody>
          <a:bodyPr/>
          <a:lstStyle>
            <a:lvl1pPr>
              <a:defRPr sz="3200"/>
            </a:lvl1p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r>
              <a:rPr lang="de-DE"/>
              <a:t>Slide  </a:t>
            </a:r>
            <a:fld id="{CD1966D3-5856-4455-9ABC-72209B71759A}" type="slidenum">
              <a:rPr lang="de-DE"/>
              <a:pPr>
                <a:defRPr/>
              </a:pPr>
              <a:t>‹#›</a:t>
            </a:fld>
            <a:endParaRPr lang="de-DE"/>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r>
              <a:rPr lang="de-DE"/>
              <a:t>Slide  </a:t>
            </a:r>
            <a:fld id="{BDA731F6-DF5C-443F-95F9-D213AC06D202}" type="slidenum">
              <a:rPr lang="de-DE"/>
              <a:pPr>
                <a:defRPr/>
              </a:pPr>
              <a:t>‹#›</a:t>
            </a:fld>
            <a:endParaRPr lang="de-DE"/>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de-DE"/>
              <a:t>Slide  </a:t>
            </a:r>
            <a:fld id="{0C81330D-CDD5-40C2-8395-E91F41D2BBDE}" type="slidenum">
              <a:rPr lang="de-DE"/>
              <a:pPr>
                <a:defRPr/>
              </a:pPr>
              <a:t>‹#›</a:t>
            </a:fld>
            <a:endParaRPr lang="de-DE"/>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87473" y="171288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6" name="Title 1"/>
          <p:cNvSpPr>
            <a:spLocks noGrp="1"/>
          </p:cNvSpPr>
          <p:nvPr>
            <p:ph type="title"/>
          </p:nvPr>
        </p:nvSpPr>
        <p:spPr>
          <a:xfrm>
            <a:off x="314324" y="209514"/>
            <a:ext cx="6959637" cy="590550"/>
          </a:xfrm>
        </p:spPr>
        <p:txBody>
          <a:bodyPr/>
          <a:lstStyle>
            <a:lvl1pPr>
              <a:defRPr sz="3200"/>
            </a:lvl1pPr>
          </a:lstStyle>
          <a:p>
            <a:r>
              <a:rPr lang="en-US" smtClean="0"/>
              <a:t>Click to edit Master 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de-DE"/>
              <a:t>Slide  </a:t>
            </a:r>
            <a:fld id="{F0C3FF97-AEAC-4568-8FC3-990A0589AA62}" type="slidenum">
              <a:rPr lang="de-DE"/>
              <a:pPr>
                <a:defRPr/>
              </a:pPr>
              <a:t>‹#›</a:t>
            </a:fld>
            <a:endParaRPr lang="de-DE"/>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026" name="Picture 22" descr="Fisch Banner Grau"/>
          <p:cNvPicPr>
            <a:picLocks noChangeAspect="1" noChangeArrowheads="1"/>
          </p:cNvPicPr>
          <p:nvPr/>
        </p:nvPicPr>
        <p:blipFill>
          <a:blip r:embed="rId15" cstate="print"/>
          <a:srcRect/>
          <a:stretch>
            <a:fillRect/>
          </a:stretch>
        </p:blipFill>
        <p:spPr bwMode="auto">
          <a:xfrm>
            <a:off x="0" y="0"/>
            <a:ext cx="9144000" cy="1044575"/>
          </a:xfrm>
          <a:prstGeom prst="rect">
            <a:avLst/>
          </a:prstGeom>
          <a:noFill/>
          <a:ln w="9525">
            <a:noFill/>
            <a:miter lim="800000"/>
            <a:headEnd/>
            <a:tailEnd/>
          </a:ln>
        </p:spPr>
      </p:pic>
      <p:sp>
        <p:nvSpPr>
          <p:cNvPr id="1556483" name="Rectangle 3"/>
          <p:cNvSpPr>
            <a:spLocks noGrp="1" noChangeArrowheads="1"/>
          </p:cNvSpPr>
          <p:nvPr>
            <p:ph type="ftr" sz="quarter" idx="3"/>
          </p:nvPr>
        </p:nvSpPr>
        <p:spPr bwMode="gray">
          <a:xfrm>
            <a:off x="180975" y="6381750"/>
            <a:ext cx="1343025"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sym typeface="Wingdings" pitchFamily="2" charset="2"/>
              </a:defRPr>
            </a:lvl1pPr>
          </a:lstStyle>
          <a:p>
            <a:pPr>
              <a:defRPr/>
            </a:pPr>
            <a:r>
              <a:rPr lang="de-DE"/>
              <a:t>Slide  </a:t>
            </a:r>
            <a:fld id="{7CC601D1-9070-43ED-B25C-27FF4D9439EE}" type="slidenum">
              <a:rPr lang="de-DE"/>
              <a:pPr>
                <a:defRPr/>
              </a:pPr>
              <a:t>‹#›</a:t>
            </a:fld>
            <a:endParaRPr lang="de-DE"/>
          </a:p>
        </p:txBody>
      </p:sp>
      <p:sp>
        <p:nvSpPr>
          <p:cNvPr id="1556485" name="Rectangle 5"/>
          <p:cNvSpPr>
            <a:spLocks noChangeArrowheads="1"/>
          </p:cNvSpPr>
          <p:nvPr/>
        </p:nvSpPr>
        <p:spPr bwMode="gray">
          <a:xfrm>
            <a:off x="192088" y="6553200"/>
            <a:ext cx="2703512" cy="247650"/>
          </a:xfrm>
          <a:prstGeom prst="rect">
            <a:avLst/>
          </a:prstGeom>
          <a:noFill/>
          <a:ln w="9525">
            <a:noFill/>
            <a:miter lim="800000"/>
            <a:headEnd/>
            <a:tailEnd/>
          </a:ln>
          <a:effectLst/>
        </p:spPr>
        <p:txBody>
          <a:bodyPr rIns="0"/>
          <a:lstStyle/>
          <a:p>
            <a:pPr>
              <a:defRPr/>
            </a:pPr>
            <a:r>
              <a:rPr lang="de-DE" sz="1000" dirty="0">
                <a:latin typeface="Arial" charset="0"/>
              </a:rPr>
              <a:t>Company Proprietary</a:t>
            </a:r>
          </a:p>
        </p:txBody>
      </p:sp>
      <p:sp>
        <p:nvSpPr>
          <p:cNvPr id="1029" name="Rectangle 6"/>
          <p:cNvSpPr>
            <a:spLocks noGrp="1" noChangeArrowheads="1"/>
          </p:cNvSpPr>
          <p:nvPr>
            <p:ph type="body" idx="1"/>
          </p:nvPr>
        </p:nvSpPr>
        <p:spPr bwMode="gray">
          <a:xfrm>
            <a:off x="319088" y="1609725"/>
            <a:ext cx="8524875" cy="43942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sp>
        <p:nvSpPr>
          <p:cNvPr id="1030" name="Rectangle 7"/>
          <p:cNvSpPr>
            <a:spLocks noGrp="1" noChangeAspect="1" noChangeArrowheads="1"/>
          </p:cNvSpPr>
          <p:nvPr>
            <p:ph type="title"/>
          </p:nvPr>
        </p:nvSpPr>
        <p:spPr bwMode="gray">
          <a:xfrm>
            <a:off x="314325" y="150813"/>
            <a:ext cx="5410200" cy="59055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8" name="TextBox 7"/>
          <p:cNvSpPr txBox="1"/>
          <p:nvPr/>
        </p:nvSpPr>
        <p:spPr>
          <a:xfrm>
            <a:off x="5886450" y="6459538"/>
            <a:ext cx="3257550" cy="369887"/>
          </a:xfrm>
          <a:prstGeom prst="rect">
            <a:avLst/>
          </a:prstGeom>
          <a:noFill/>
        </p:spPr>
        <p:txBody>
          <a:bodyPr>
            <a:spAutoFit/>
          </a:bodyPr>
          <a:lstStyle/>
          <a:p>
            <a:pPr eaLnBrk="0" hangingPunct="0">
              <a:defRPr/>
            </a:pPr>
            <a:r>
              <a:rPr lang="en-US" sz="1800" b="1" dirty="0">
                <a:solidFill>
                  <a:srgbClr val="7030A0"/>
                </a:solidFill>
                <a:latin typeface="Lucida Sans" pitchFamily="34" charset="0"/>
              </a:rPr>
              <a:t>www.PensareGroup.com</a:t>
            </a:r>
            <a:r>
              <a:rPr lang="en-US" sz="1800" b="1" dirty="0">
                <a:solidFill>
                  <a:srgbClr val="00B0F0"/>
                </a:solidFill>
                <a:latin typeface="Lucida Sans" pitchFamily="34" charset="0"/>
                <a:sym typeface="Wingdings 2"/>
              </a:rPr>
              <a:t></a:t>
            </a:r>
            <a:endParaRPr lang="en-US" sz="1800" b="1" dirty="0">
              <a:solidFill>
                <a:srgbClr val="00B0F0"/>
              </a:solidFill>
              <a:latin typeface="Lucida Sans" pitchFamily="34" charset="0"/>
            </a:endParaRPr>
          </a:p>
        </p:txBody>
      </p:sp>
    </p:spTree>
    <p:extLst>
      <p:ext uri="{BB962C8B-B14F-4D97-AF65-F5344CB8AC3E}">
        <p14:creationId xmlns:p14="http://schemas.microsoft.com/office/powerpoint/2010/main" val="1319041805"/>
      </p:ext>
    </p:extLst>
  </p:cSld>
  <p:clrMap bg1="lt1" tx1="dk1" bg2="lt2" tx2="dk2" accent1="accent1" accent2="accent2" accent3="accent3" accent4="accent4" accent5="accent5" accent6="accent6" hlink="hlink" folHlink="folHlink"/>
  <p:sldLayoutIdLst>
    <p:sldLayoutId id="2147483771" r:id="rId1"/>
    <p:sldLayoutId id="2147483761" r:id="rId2"/>
    <p:sldLayoutId id="2147483772"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3" r:id="rId12"/>
    <p:sldLayoutId id="2147483770" r:id="rId13"/>
  </p:sldLayoutIdLst>
  <p:transition spd="med">
    <p:fade/>
  </p:transition>
  <p:timing>
    <p:tnLst>
      <p:par>
        <p:cTn id="1" dur="indefinite" restart="never" nodeType="tmRoot"/>
      </p:par>
    </p:tnLst>
  </p:timing>
  <p:txStyles>
    <p:titleStyle>
      <a:lvl1pPr algn="l" rtl="0" eaLnBrk="0" fontAlgn="base" hangingPunct="0">
        <a:lnSpc>
          <a:spcPct val="95000"/>
        </a:lnSpc>
        <a:spcBef>
          <a:spcPct val="0"/>
        </a:spcBef>
        <a:spcAft>
          <a:spcPct val="0"/>
        </a:spcAft>
        <a:defRPr sz="2800" b="1">
          <a:solidFill>
            <a:schemeClr val="tx1"/>
          </a:solidFill>
          <a:latin typeface="+mj-lt"/>
          <a:ea typeface="+mj-ea"/>
          <a:cs typeface="+mj-cs"/>
        </a:defRPr>
      </a:lvl1pPr>
      <a:lvl2pPr algn="l" rtl="0" eaLnBrk="0" fontAlgn="base" hangingPunct="0">
        <a:lnSpc>
          <a:spcPct val="95000"/>
        </a:lnSpc>
        <a:spcBef>
          <a:spcPct val="0"/>
        </a:spcBef>
        <a:spcAft>
          <a:spcPct val="0"/>
        </a:spcAft>
        <a:defRPr sz="2800" b="1">
          <a:solidFill>
            <a:schemeClr val="tx1"/>
          </a:solidFill>
          <a:latin typeface="Arial" charset="0"/>
        </a:defRPr>
      </a:lvl2pPr>
      <a:lvl3pPr algn="l" rtl="0" eaLnBrk="0" fontAlgn="base" hangingPunct="0">
        <a:lnSpc>
          <a:spcPct val="95000"/>
        </a:lnSpc>
        <a:spcBef>
          <a:spcPct val="0"/>
        </a:spcBef>
        <a:spcAft>
          <a:spcPct val="0"/>
        </a:spcAft>
        <a:defRPr sz="2800" b="1">
          <a:solidFill>
            <a:schemeClr val="tx1"/>
          </a:solidFill>
          <a:latin typeface="Arial" charset="0"/>
        </a:defRPr>
      </a:lvl3pPr>
      <a:lvl4pPr algn="l" rtl="0" eaLnBrk="0" fontAlgn="base" hangingPunct="0">
        <a:lnSpc>
          <a:spcPct val="95000"/>
        </a:lnSpc>
        <a:spcBef>
          <a:spcPct val="0"/>
        </a:spcBef>
        <a:spcAft>
          <a:spcPct val="0"/>
        </a:spcAft>
        <a:defRPr sz="2800" b="1">
          <a:solidFill>
            <a:schemeClr val="tx1"/>
          </a:solidFill>
          <a:latin typeface="Arial" charset="0"/>
        </a:defRPr>
      </a:lvl4pPr>
      <a:lvl5pPr algn="l" rtl="0" eaLnBrk="0" fontAlgn="base" hangingPunct="0">
        <a:lnSpc>
          <a:spcPct val="95000"/>
        </a:lnSpc>
        <a:spcBef>
          <a:spcPct val="0"/>
        </a:spcBef>
        <a:spcAft>
          <a:spcPct val="0"/>
        </a:spcAft>
        <a:defRPr sz="2800" b="1">
          <a:solidFill>
            <a:schemeClr val="tx1"/>
          </a:solidFill>
          <a:latin typeface="Arial" charset="0"/>
        </a:defRPr>
      </a:lvl5pPr>
      <a:lvl6pPr marL="457200" algn="l" rtl="0" eaLnBrk="1" fontAlgn="base" hangingPunct="1">
        <a:lnSpc>
          <a:spcPct val="95000"/>
        </a:lnSpc>
        <a:spcBef>
          <a:spcPct val="0"/>
        </a:spcBef>
        <a:spcAft>
          <a:spcPct val="0"/>
        </a:spcAft>
        <a:defRPr sz="2400" b="1">
          <a:solidFill>
            <a:schemeClr val="tx1"/>
          </a:solidFill>
          <a:latin typeface="Arial" charset="0"/>
        </a:defRPr>
      </a:lvl6pPr>
      <a:lvl7pPr marL="914400" algn="l" rtl="0" eaLnBrk="1" fontAlgn="base" hangingPunct="1">
        <a:lnSpc>
          <a:spcPct val="95000"/>
        </a:lnSpc>
        <a:spcBef>
          <a:spcPct val="0"/>
        </a:spcBef>
        <a:spcAft>
          <a:spcPct val="0"/>
        </a:spcAft>
        <a:defRPr sz="2400" b="1">
          <a:solidFill>
            <a:schemeClr val="tx1"/>
          </a:solidFill>
          <a:latin typeface="Arial" charset="0"/>
        </a:defRPr>
      </a:lvl7pPr>
      <a:lvl8pPr marL="1371600" algn="l" rtl="0" eaLnBrk="1" fontAlgn="base" hangingPunct="1">
        <a:lnSpc>
          <a:spcPct val="95000"/>
        </a:lnSpc>
        <a:spcBef>
          <a:spcPct val="0"/>
        </a:spcBef>
        <a:spcAft>
          <a:spcPct val="0"/>
        </a:spcAft>
        <a:defRPr sz="2400" b="1">
          <a:solidFill>
            <a:schemeClr val="tx1"/>
          </a:solidFill>
          <a:latin typeface="Arial" charset="0"/>
        </a:defRPr>
      </a:lvl8pPr>
      <a:lvl9pPr marL="1828800" algn="l" rtl="0" eaLnBrk="1" fontAlgn="base" hangingPunct="1">
        <a:lnSpc>
          <a:spcPct val="95000"/>
        </a:lnSpc>
        <a:spcBef>
          <a:spcPct val="0"/>
        </a:spcBef>
        <a:spcAft>
          <a:spcPct val="0"/>
        </a:spcAft>
        <a:defRPr sz="2400" b="1">
          <a:solidFill>
            <a:schemeClr val="tx1"/>
          </a:solidFill>
          <a:latin typeface="Arial"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3200" b="1">
          <a:solidFill>
            <a:srgbClr val="636363"/>
          </a:solidFill>
          <a:latin typeface="+mn-lt"/>
          <a:ea typeface="+mn-ea"/>
          <a:cs typeface="+mn-cs"/>
        </a:defRPr>
      </a:lvl1pPr>
      <a:lvl2pPr marL="381000" indent="-188913" algn="l" rtl="0" eaLnBrk="0" fontAlgn="base" hangingPunct="0">
        <a:spcBef>
          <a:spcPct val="30000"/>
        </a:spcBef>
        <a:spcAft>
          <a:spcPct val="0"/>
        </a:spcAft>
        <a:buClr>
          <a:schemeClr val="accent1"/>
        </a:buClr>
        <a:buChar char="-"/>
        <a:defRPr sz="2800">
          <a:solidFill>
            <a:srgbClr val="636363"/>
          </a:solidFill>
          <a:latin typeface="+mn-lt"/>
        </a:defRPr>
      </a:lvl2pPr>
      <a:lvl3pPr marL="561975" indent="-179388" algn="l" rtl="0" eaLnBrk="0" fontAlgn="base" hangingPunct="0">
        <a:spcBef>
          <a:spcPct val="30000"/>
        </a:spcBef>
        <a:spcAft>
          <a:spcPct val="0"/>
        </a:spcAft>
        <a:buClr>
          <a:schemeClr val="accent1"/>
        </a:buClr>
        <a:buChar char="-"/>
        <a:defRPr sz="1600">
          <a:solidFill>
            <a:srgbClr val="636363"/>
          </a:solidFill>
          <a:latin typeface="+mn-lt"/>
        </a:defRPr>
      </a:lvl3pPr>
      <a:lvl4pPr marL="768350" indent="-204788" algn="l" rtl="0" eaLnBrk="0" fontAlgn="base" hangingPunct="0">
        <a:spcBef>
          <a:spcPct val="30000"/>
        </a:spcBef>
        <a:spcAft>
          <a:spcPct val="0"/>
        </a:spcAft>
        <a:buClr>
          <a:schemeClr val="accent1"/>
        </a:buClr>
        <a:buChar char="-"/>
        <a:defRPr sz="1600">
          <a:solidFill>
            <a:srgbClr val="636363"/>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1" fontAlgn="base" hangingPunct="1">
        <a:spcBef>
          <a:spcPct val="40000"/>
        </a:spcBef>
        <a:spcAft>
          <a:spcPct val="0"/>
        </a:spcAft>
        <a:buClr>
          <a:schemeClr val="accent1"/>
        </a:buClr>
        <a:buFont typeface="Wingdings" pitchFamily="2" charset="2"/>
        <a:defRPr>
          <a:solidFill>
            <a:schemeClr val="tx1"/>
          </a:solidFill>
          <a:latin typeface="+mn-lt"/>
        </a:defRPr>
      </a:lvl6pPr>
      <a:lvl7pPr marL="1965325" indent="-168275" algn="l" rtl="0" eaLnBrk="1" fontAlgn="base" hangingPunct="1">
        <a:spcBef>
          <a:spcPct val="40000"/>
        </a:spcBef>
        <a:spcAft>
          <a:spcPct val="0"/>
        </a:spcAft>
        <a:buClr>
          <a:schemeClr val="accent1"/>
        </a:buClr>
        <a:buFont typeface="Wingdings" pitchFamily="2" charset="2"/>
        <a:defRPr>
          <a:solidFill>
            <a:schemeClr val="tx1"/>
          </a:solidFill>
          <a:latin typeface="+mn-lt"/>
        </a:defRPr>
      </a:lvl7pPr>
      <a:lvl8pPr marL="2422525" indent="-168275" algn="l" rtl="0" eaLnBrk="1" fontAlgn="base" hangingPunct="1">
        <a:spcBef>
          <a:spcPct val="40000"/>
        </a:spcBef>
        <a:spcAft>
          <a:spcPct val="0"/>
        </a:spcAft>
        <a:buClr>
          <a:schemeClr val="accent1"/>
        </a:buClr>
        <a:buFont typeface="Wingdings" pitchFamily="2" charset="2"/>
        <a:defRPr>
          <a:solidFill>
            <a:schemeClr val="tx1"/>
          </a:solidFill>
          <a:latin typeface="+mn-lt"/>
        </a:defRPr>
      </a:lvl8pPr>
      <a:lvl9pPr marL="2879725" indent="-168275" algn="l" rtl="0" eaLnBrk="1" fontAlgn="base" hangingPunct="1">
        <a:spcBef>
          <a:spcPct val="40000"/>
        </a:spcBef>
        <a:spcAft>
          <a:spcPct val="0"/>
        </a:spcAft>
        <a:buClr>
          <a:schemeClr val="accent1"/>
        </a:buClr>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533400"/>
            <a:ext cx="7315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600200"/>
            <a:ext cx="73152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4"/>
          <p:cNvSpPr txBox="1">
            <a:spLocks noChangeArrowheads="1"/>
          </p:cNvSpPr>
          <p:nvPr/>
        </p:nvSpPr>
        <p:spPr bwMode="auto">
          <a:xfrm>
            <a:off x="914400" y="6553200"/>
            <a:ext cx="1349375" cy="228600"/>
          </a:xfrm>
          <a:prstGeom prst="rect">
            <a:avLst/>
          </a:prstGeom>
          <a:noFill/>
          <a:ln w="9525">
            <a:noFill/>
            <a:miter lim="800000"/>
            <a:headEnd/>
            <a:tailEnd/>
          </a:ln>
          <a:effectLst/>
        </p:spPr>
        <p:txBody>
          <a:bodyPr>
            <a:spAutoFit/>
          </a:bodyPr>
          <a:lstStyle/>
          <a:p>
            <a:pPr>
              <a:spcBef>
                <a:spcPct val="50000"/>
              </a:spcBef>
            </a:pPr>
            <a:r>
              <a:rPr lang="en-US" sz="900" dirty="0">
                <a:solidFill>
                  <a:schemeClr val="bg2"/>
                </a:solidFill>
                <a:latin typeface="Arial" charset="0"/>
              </a:rPr>
              <a:t>Company Proprietary |</a:t>
            </a:r>
          </a:p>
        </p:txBody>
      </p:sp>
      <p:sp>
        <p:nvSpPr>
          <p:cNvPr id="1032" name="Text Box 8"/>
          <p:cNvSpPr txBox="1">
            <a:spLocks noChangeArrowheads="1"/>
          </p:cNvSpPr>
          <p:nvPr/>
        </p:nvSpPr>
        <p:spPr bwMode="auto">
          <a:xfrm>
            <a:off x="2089150" y="6559550"/>
            <a:ext cx="990600" cy="228600"/>
          </a:xfrm>
          <a:prstGeom prst="rect">
            <a:avLst/>
          </a:prstGeom>
          <a:noFill/>
          <a:ln w="9525">
            <a:noFill/>
            <a:miter lim="800000"/>
            <a:headEnd/>
            <a:tailEnd/>
          </a:ln>
          <a:effectLst/>
        </p:spPr>
        <p:txBody>
          <a:bodyPr>
            <a:spAutoFit/>
          </a:bodyPr>
          <a:lstStyle/>
          <a:p>
            <a:pPr>
              <a:spcBef>
                <a:spcPct val="50000"/>
              </a:spcBef>
            </a:pPr>
            <a:fld id="{5A702467-AD74-4432-8997-20C8F4D8E8F4}" type="slidenum">
              <a:rPr lang="en-US" sz="900">
                <a:solidFill>
                  <a:schemeClr val="bg2"/>
                </a:solidFill>
                <a:latin typeface="Arial" charset="0"/>
              </a:rPr>
              <a:pPr>
                <a:spcBef>
                  <a:spcPct val="50000"/>
                </a:spcBef>
              </a:pPr>
              <a:t>‹#›</a:t>
            </a:fld>
            <a:endParaRPr lang="en-US" sz="900" dirty="0">
              <a:solidFill>
                <a:schemeClr val="bg2"/>
              </a:solidFill>
              <a:latin typeface="Arial" charset="0"/>
            </a:endParaRPr>
          </a:p>
        </p:txBody>
      </p:sp>
    </p:spTree>
    <p:extLst>
      <p:ext uri="{BB962C8B-B14F-4D97-AF65-F5344CB8AC3E}">
        <p14:creationId xmlns:p14="http://schemas.microsoft.com/office/powerpoint/2010/main" val="15151993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80" r:id="rId4"/>
    <p:sldLayoutId id="2147483781" r:id="rId5"/>
    <p:sldLayoutId id="2147483782" r:id="rId6"/>
    <p:sldLayoutId id="2147483784" r:id="rId7"/>
    <p:sldLayoutId id="2147483785" r:id="rId8"/>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3500">
          <a:solidFill>
            <a:srgbClr val="ED720E"/>
          </a:solidFill>
          <a:latin typeface="+mj-lt"/>
          <a:ea typeface="+mj-ea"/>
          <a:cs typeface="+mj-cs"/>
        </a:defRPr>
      </a:lvl1pPr>
      <a:lvl2pPr algn="l" rtl="0" eaLnBrk="1" fontAlgn="base" hangingPunct="1">
        <a:spcBef>
          <a:spcPct val="0"/>
        </a:spcBef>
        <a:spcAft>
          <a:spcPct val="0"/>
        </a:spcAft>
        <a:defRPr sz="3500">
          <a:solidFill>
            <a:srgbClr val="ED720E"/>
          </a:solidFill>
          <a:latin typeface="Verdana" charset="0"/>
        </a:defRPr>
      </a:lvl2pPr>
      <a:lvl3pPr algn="l" rtl="0" eaLnBrk="1" fontAlgn="base" hangingPunct="1">
        <a:spcBef>
          <a:spcPct val="0"/>
        </a:spcBef>
        <a:spcAft>
          <a:spcPct val="0"/>
        </a:spcAft>
        <a:defRPr sz="3500">
          <a:solidFill>
            <a:srgbClr val="ED720E"/>
          </a:solidFill>
          <a:latin typeface="Verdana" charset="0"/>
        </a:defRPr>
      </a:lvl3pPr>
      <a:lvl4pPr algn="l" rtl="0" eaLnBrk="1" fontAlgn="base" hangingPunct="1">
        <a:spcBef>
          <a:spcPct val="0"/>
        </a:spcBef>
        <a:spcAft>
          <a:spcPct val="0"/>
        </a:spcAft>
        <a:defRPr sz="3500">
          <a:solidFill>
            <a:srgbClr val="ED720E"/>
          </a:solidFill>
          <a:latin typeface="Verdana" charset="0"/>
        </a:defRPr>
      </a:lvl4pPr>
      <a:lvl5pPr algn="l" rtl="0" eaLnBrk="1" fontAlgn="base" hangingPunct="1">
        <a:spcBef>
          <a:spcPct val="0"/>
        </a:spcBef>
        <a:spcAft>
          <a:spcPct val="0"/>
        </a:spcAft>
        <a:defRPr sz="3500">
          <a:solidFill>
            <a:srgbClr val="ED720E"/>
          </a:solidFill>
          <a:latin typeface="Verdana" charset="0"/>
        </a:defRPr>
      </a:lvl5pPr>
      <a:lvl6pPr marL="457200" algn="l" rtl="0" eaLnBrk="1" fontAlgn="base" hangingPunct="1">
        <a:spcBef>
          <a:spcPct val="0"/>
        </a:spcBef>
        <a:spcAft>
          <a:spcPct val="0"/>
        </a:spcAft>
        <a:defRPr sz="3500">
          <a:solidFill>
            <a:srgbClr val="ED720E"/>
          </a:solidFill>
          <a:latin typeface="Verdana" charset="0"/>
        </a:defRPr>
      </a:lvl6pPr>
      <a:lvl7pPr marL="914400" algn="l" rtl="0" eaLnBrk="1" fontAlgn="base" hangingPunct="1">
        <a:spcBef>
          <a:spcPct val="0"/>
        </a:spcBef>
        <a:spcAft>
          <a:spcPct val="0"/>
        </a:spcAft>
        <a:defRPr sz="3500">
          <a:solidFill>
            <a:srgbClr val="ED720E"/>
          </a:solidFill>
          <a:latin typeface="Verdana" charset="0"/>
        </a:defRPr>
      </a:lvl7pPr>
      <a:lvl8pPr marL="1371600" algn="l" rtl="0" eaLnBrk="1" fontAlgn="base" hangingPunct="1">
        <a:spcBef>
          <a:spcPct val="0"/>
        </a:spcBef>
        <a:spcAft>
          <a:spcPct val="0"/>
        </a:spcAft>
        <a:defRPr sz="3500">
          <a:solidFill>
            <a:srgbClr val="ED720E"/>
          </a:solidFill>
          <a:latin typeface="Verdana" charset="0"/>
        </a:defRPr>
      </a:lvl8pPr>
      <a:lvl9pPr marL="1828800" algn="l" rtl="0" eaLnBrk="1" fontAlgn="base" hangingPunct="1">
        <a:spcBef>
          <a:spcPct val="0"/>
        </a:spcBef>
        <a:spcAft>
          <a:spcPct val="0"/>
        </a:spcAft>
        <a:defRPr sz="3500">
          <a:solidFill>
            <a:srgbClr val="ED720E"/>
          </a:solidFill>
          <a:latin typeface="Verdana" charset="0"/>
        </a:defRPr>
      </a:lvl9pPr>
    </p:titleStyle>
    <p:bodyStyle>
      <a:lvl1pPr marL="174625" indent="-174625" algn="l" rtl="0" eaLnBrk="1" fontAlgn="base" hangingPunct="1">
        <a:spcBef>
          <a:spcPct val="20000"/>
        </a:spcBef>
        <a:spcAft>
          <a:spcPct val="0"/>
        </a:spcAft>
        <a:buClr>
          <a:srgbClr val="ED720E"/>
        </a:buClr>
        <a:buSzPct val="80000"/>
        <a:buFont typeface="Arial" charset="0"/>
        <a:buChar char="•"/>
        <a:defRPr sz="2400">
          <a:solidFill>
            <a:srgbClr val="341859"/>
          </a:solidFill>
          <a:latin typeface="+mn-lt"/>
          <a:ea typeface="+mn-ea"/>
          <a:cs typeface="+mn-cs"/>
        </a:defRPr>
      </a:lvl1pPr>
      <a:lvl2pPr marL="742950" indent="-285750" algn="l" rtl="0" eaLnBrk="1" fontAlgn="base" hangingPunct="1">
        <a:spcBef>
          <a:spcPct val="20000"/>
        </a:spcBef>
        <a:spcAft>
          <a:spcPct val="0"/>
        </a:spcAft>
        <a:buClr>
          <a:srgbClr val="ED720E"/>
        </a:buClr>
        <a:buSzPct val="80000"/>
        <a:buFont typeface="Arial" charset="0"/>
        <a:buChar char="•"/>
        <a:defRPr sz="2400">
          <a:solidFill>
            <a:srgbClr val="341859"/>
          </a:solidFill>
          <a:latin typeface="+mn-lt"/>
        </a:defRPr>
      </a:lvl2pPr>
      <a:lvl3pPr marL="1143000" indent="-228600" algn="l" rtl="0" eaLnBrk="1" fontAlgn="base" hangingPunct="1">
        <a:spcBef>
          <a:spcPct val="20000"/>
        </a:spcBef>
        <a:spcAft>
          <a:spcPct val="0"/>
        </a:spcAft>
        <a:buClr>
          <a:srgbClr val="ED720E"/>
        </a:buClr>
        <a:buSzPct val="80000"/>
        <a:buFont typeface="Arial" charset="0"/>
        <a:buChar char="•"/>
        <a:defRPr sz="2400">
          <a:solidFill>
            <a:srgbClr val="341859"/>
          </a:solidFill>
          <a:latin typeface="+mn-lt"/>
        </a:defRPr>
      </a:lvl3pPr>
      <a:lvl4pPr marL="1600200" indent="-228600" algn="l" rtl="0" eaLnBrk="1" fontAlgn="base" hangingPunct="1">
        <a:spcBef>
          <a:spcPct val="20000"/>
        </a:spcBef>
        <a:spcAft>
          <a:spcPct val="0"/>
        </a:spcAft>
        <a:buClr>
          <a:srgbClr val="ED720E"/>
        </a:buClr>
        <a:buSzPct val="80000"/>
        <a:buFont typeface="Arial" charset="0"/>
        <a:buChar char="•"/>
        <a:defRPr sz="2400">
          <a:solidFill>
            <a:srgbClr val="341859"/>
          </a:solidFill>
          <a:latin typeface="+mn-lt"/>
        </a:defRPr>
      </a:lvl4pPr>
      <a:lvl5pPr marL="2057400" indent="-228600" algn="l" rtl="0" eaLnBrk="1" fontAlgn="base" hangingPunct="1">
        <a:spcBef>
          <a:spcPct val="20000"/>
        </a:spcBef>
        <a:spcAft>
          <a:spcPct val="0"/>
        </a:spcAft>
        <a:buClr>
          <a:srgbClr val="ED720E"/>
        </a:buClr>
        <a:buSzPct val="80000"/>
        <a:buFont typeface="Arial" charset="0"/>
        <a:buChar char="•"/>
        <a:defRPr sz="2400">
          <a:solidFill>
            <a:srgbClr val="341859"/>
          </a:solidFill>
          <a:latin typeface="+mn-lt"/>
        </a:defRPr>
      </a:lvl5pPr>
      <a:lvl6pPr marL="2514600" indent="-228600" algn="l" rtl="0" eaLnBrk="1" fontAlgn="base" hangingPunct="1">
        <a:spcBef>
          <a:spcPct val="20000"/>
        </a:spcBef>
        <a:spcAft>
          <a:spcPct val="0"/>
        </a:spcAft>
        <a:buClr>
          <a:schemeClr val="folHlink"/>
        </a:buClr>
        <a:buSzPct val="80000"/>
        <a:buChar char="»"/>
        <a:defRPr>
          <a:solidFill>
            <a:srgbClr val="341859"/>
          </a:solidFill>
          <a:latin typeface="+mn-lt"/>
        </a:defRPr>
      </a:lvl6pPr>
      <a:lvl7pPr marL="2971800" indent="-228600" algn="l" rtl="0" eaLnBrk="1" fontAlgn="base" hangingPunct="1">
        <a:spcBef>
          <a:spcPct val="20000"/>
        </a:spcBef>
        <a:spcAft>
          <a:spcPct val="0"/>
        </a:spcAft>
        <a:buClr>
          <a:schemeClr val="folHlink"/>
        </a:buClr>
        <a:buSzPct val="80000"/>
        <a:buChar char="»"/>
        <a:defRPr>
          <a:solidFill>
            <a:srgbClr val="341859"/>
          </a:solidFill>
          <a:latin typeface="+mn-lt"/>
        </a:defRPr>
      </a:lvl7pPr>
      <a:lvl8pPr marL="3429000" indent="-228600" algn="l" rtl="0" eaLnBrk="1" fontAlgn="base" hangingPunct="1">
        <a:spcBef>
          <a:spcPct val="20000"/>
        </a:spcBef>
        <a:spcAft>
          <a:spcPct val="0"/>
        </a:spcAft>
        <a:buClr>
          <a:schemeClr val="folHlink"/>
        </a:buClr>
        <a:buSzPct val="80000"/>
        <a:buChar char="»"/>
        <a:defRPr>
          <a:solidFill>
            <a:srgbClr val="341859"/>
          </a:solidFill>
          <a:latin typeface="+mn-lt"/>
        </a:defRPr>
      </a:lvl8pPr>
      <a:lvl9pPr marL="3886200" indent="-228600" algn="l" rtl="0" eaLnBrk="1" fontAlgn="base" hangingPunct="1">
        <a:spcBef>
          <a:spcPct val="20000"/>
        </a:spcBef>
        <a:spcAft>
          <a:spcPct val="0"/>
        </a:spcAft>
        <a:buClr>
          <a:schemeClr val="folHlink"/>
        </a:buClr>
        <a:buSzPct val="80000"/>
        <a:buChar char="»"/>
        <a:defRPr>
          <a:solidFill>
            <a:srgbClr val="3418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mailto:lesley.boucher@pensaregroup.com"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4"/>
          <p:cNvSpPr>
            <a:spLocks noGrp="1"/>
          </p:cNvSpPr>
          <p:nvPr>
            <p:ph type="subTitle" idx="1"/>
          </p:nvPr>
        </p:nvSpPr>
        <p:spPr/>
        <p:txBody>
          <a:bodyPr/>
          <a:lstStyle/>
          <a:p>
            <a:pPr eaLnBrk="1" hangingPunct="1"/>
            <a:endParaRPr lang="en-US" dirty="0"/>
          </a:p>
          <a:p>
            <a:pPr eaLnBrk="1" hangingPunct="1"/>
            <a:r>
              <a:rPr lang="en-US" dirty="0" smtClean="0"/>
              <a:t>Dulles SHRM</a:t>
            </a:r>
          </a:p>
          <a:p>
            <a:pPr eaLnBrk="1" hangingPunct="1"/>
            <a:r>
              <a:rPr lang="en-US" dirty="0" smtClean="0"/>
              <a:t>March 18, 2015</a:t>
            </a:r>
          </a:p>
        </p:txBody>
      </p:sp>
      <p:sp>
        <p:nvSpPr>
          <p:cNvPr id="2" name="Title 1"/>
          <p:cNvSpPr>
            <a:spLocks noGrp="1"/>
          </p:cNvSpPr>
          <p:nvPr>
            <p:ph type="ctrTitle"/>
          </p:nvPr>
        </p:nvSpPr>
        <p:spPr>
          <a:xfrm>
            <a:off x="762000" y="3048000"/>
            <a:ext cx="7391400" cy="1143000"/>
          </a:xfrm>
        </p:spPr>
        <p:txBody>
          <a:bodyPr/>
          <a:lstStyle/>
          <a:p>
            <a:r>
              <a:rPr lang="en-US" sz="3200" dirty="0" smtClean="0"/>
              <a:t>Leveraging Your Team to Attract, Engage and Retain Customers</a:t>
            </a:r>
            <a:endParaRPr lang="en-US" sz="3200"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850"/>
            <a:ext cx="8229600" cy="590550"/>
          </a:xfrm>
        </p:spPr>
        <p:txBody>
          <a:bodyPr/>
          <a:lstStyle/>
          <a:p>
            <a:r>
              <a:rPr lang="en-US" sz="3500" dirty="0"/>
              <a:t>Seeing Their Impact – 3 Phases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2672823"/>
              </p:ext>
            </p:extLst>
          </p:nvPr>
        </p:nvGraphicFramePr>
        <p:xfrm>
          <a:off x="457200" y="15240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550720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00200" y="3048000"/>
            <a:ext cx="7010400" cy="1143000"/>
          </a:xfrm>
        </p:spPr>
        <p:txBody>
          <a:bodyPr/>
          <a:lstStyle/>
          <a:p>
            <a:r>
              <a:rPr lang="en-US" dirty="0" smtClean="0"/>
              <a:t>“How” – Customer Experience</a:t>
            </a:r>
            <a:endParaRPr lang="en-US" dirty="0"/>
          </a:p>
        </p:txBody>
      </p:sp>
      <p:sp>
        <p:nvSpPr>
          <p:cNvPr id="5" name="Subtitle 4"/>
          <p:cNvSpPr>
            <a:spLocks noGrp="1"/>
          </p:cNvSpPr>
          <p:nvPr>
            <p:ph type="subTitle" idx="1"/>
          </p:nvPr>
        </p:nvSpPr>
        <p:spPr>
          <a:xfrm>
            <a:off x="1524000" y="3962400"/>
            <a:ext cx="7239000" cy="2209800"/>
          </a:xfrm>
        </p:spPr>
        <p:txBody>
          <a:bodyPr/>
          <a:lstStyle/>
          <a:p>
            <a:pPr algn="ctr"/>
            <a:r>
              <a:rPr lang="en-US" dirty="0"/>
              <a:t>“</a:t>
            </a:r>
            <a:r>
              <a:rPr lang="en-US" sz="2000" dirty="0"/>
              <a:t>I realized that I have to look at the big picture and that I am just one small piece of the big picture.  I need to </a:t>
            </a:r>
            <a:r>
              <a:rPr lang="en-US" sz="2000" b="1" dirty="0"/>
              <a:t>make sure that I give 110% of my piece</a:t>
            </a:r>
            <a:r>
              <a:rPr lang="en-US" sz="2000" i="1" dirty="0"/>
              <a:t> </a:t>
            </a:r>
            <a:r>
              <a:rPr lang="en-US" sz="2000" dirty="0"/>
              <a:t>and everyone else around me does as </a:t>
            </a:r>
            <a:r>
              <a:rPr lang="en-US" sz="2000" dirty="0" smtClean="0"/>
              <a:t>well.”</a:t>
            </a:r>
            <a:endParaRPr lang="en-US" sz="2000" dirty="0"/>
          </a:p>
        </p:txBody>
      </p:sp>
    </p:spTree>
    <p:extLst>
      <p:ext uri="{BB962C8B-B14F-4D97-AF65-F5344CB8AC3E}">
        <p14:creationId xmlns:p14="http://schemas.microsoft.com/office/powerpoint/2010/main" val="98612996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38138"/>
            <a:ext cx="8458200" cy="804862"/>
          </a:xfrm>
        </p:spPr>
        <p:txBody>
          <a:bodyPr/>
          <a:lstStyle/>
          <a:p>
            <a:pPr eaLnBrk="1" hangingPunct="1"/>
            <a:r>
              <a:rPr lang="en-US" sz="2900" dirty="0" smtClean="0"/>
              <a:t>Creating the Seamless Customer Experience</a:t>
            </a:r>
          </a:p>
        </p:txBody>
      </p:sp>
      <p:pic>
        <p:nvPicPr>
          <p:cNvPr id="2" name="Picture 1" descr="slide16.eps"/>
          <p:cNvPicPr>
            <a:picLocks noChangeAspect="1"/>
          </p:cNvPicPr>
          <p:nvPr/>
        </p:nvPicPr>
        <p:blipFill>
          <a:blip r:embed="rId3">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482600" y="2298700"/>
            <a:ext cx="8178800" cy="2247900"/>
          </a:xfrm>
          <a:prstGeom prst="rect">
            <a:avLst/>
          </a:prstGeom>
        </p:spPr>
      </p:pic>
    </p:spTree>
    <p:extLst>
      <p:ext uri="{BB962C8B-B14F-4D97-AF65-F5344CB8AC3E}">
        <p14:creationId xmlns:p14="http://schemas.microsoft.com/office/powerpoint/2010/main" val="201108743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23850"/>
            <a:ext cx="6359561" cy="590550"/>
          </a:xfrm>
        </p:spPr>
        <p:txBody>
          <a:bodyPr/>
          <a:lstStyle/>
          <a:p>
            <a:r>
              <a:rPr lang="en-US" sz="3500" smtClean="0"/>
              <a:t>Becoming “Indispensable”</a:t>
            </a:r>
            <a:endParaRPr lang="en-US" sz="3500" dirty="0"/>
          </a:p>
        </p:txBody>
      </p:sp>
      <p:sp>
        <p:nvSpPr>
          <p:cNvPr id="4" name="TextBox 3"/>
          <p:cNvSpPr txBox="1"/>
          <p:nvPr/>
        </p:nvSpPr>
        <p:spPr>
          <a:xfrm>
            <a:off x="2514600" y="5105400"/>
            <a:ext cx="5791200" cy="276999"/>
          </a:xfrm>
          <a:prstGeom prst="rect">
            <a:avLst/>
          </a:prstGeom>
          <a:noFill/>
        </p:spPr>
        <p:txBody>
          <a:bodyPr wrap="square" rtlCol="0">
            <a:spAutoFit/>
          </a:bodyPr>
          <a:lstStyle/>
          <a:p>
            <a:r>
              <a:rPr lang="en-US" sz="1200" b="1" u="sng" dirty="0" smtClean="0"/>
              <a:t>Peak</a:t>
            </a:r>
            <a:r>
              <a:rPr lang="en-US" sz="1200" b="1" u="sng" dirty="0"/>
              <a:t>: How Great Companies Get Their Mojo from </a:t>
            </a:r>
            <a:r>
              <a:rPr lang="en-US" sz="1200" b="1" u="sng" dirty="0" smtClean="0"/>
              <a:t>Maslow</a:t>
            </a:r>
            <a:r>
              <a:rPr lang="en-US" sz="1200" b="1" dirty="0" smtClean="0"/>
              <a:t> (Chip Conley, 2007)</a:t>
            </a:r>
            <a:endParaRPr lang="en-US" sz="1200" dirty="0"/>
          </a:p>
        </p:txBody>
      </p:sp>
      <p:pic>
        <p:nvPicPr>
          <p:cNvPr id="3074" name="Picture 2"/>
          <p:cNvPicPr>
            <a:picLocks noGrp="1" noChangeAspect="1" noChangeArrowheads="1"/>
          </p:cNvPicPr>
          <p:nvPr>
            <p:ph idx="1"/>
          </p:nvPr>
        </p:nvPicPr>
        <p:blipFill>
          <a:blip r:embed="rId3">
            <a:duotone>
              <a:prstClr val="black"/>
              <a:srgbClr val="FF6600">
                <a:tint val="45000"/>
                <a:satMod val="400000"/>
              </a:srgbClr>
            </a:duotone>
            <a:lum bright="40000" contrast="40000"/>
            <a:extLst>
              <a:ext uri="{28A0092B-C50C-407E-A947-70E740481C1C}">
                <a14:useLocalDpi xmlns:a14="http://schemas.microsoft.com/office/drawing/2010/main" val="0"/>
              </a:ext>
            </a:extLst>
          </a:blip>
          <a:stretch>
            <a:fillRect/>
          </a:stretch>
        </p:blipFill>
        <p:spPr bwMode="auto">
          <a:xfrm>
            <a:off x="533400" y="1385482"/>
            <a:ext cx="8077200" cy="360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68284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15200" cy="990600"/>
          </a:xfrm>
        </p:spPr>
        <p:txBody>
          <a:bodyPr/>
          <a:lstStyle/>
          <a:p>
            <a:r>
              <a:rPr lang="en-US" dirty="0" smtClean="0"/>
              <a:t>Employee</a:t>
            </a:r>
            <a:r>
              <a:rPr lang="en-US" baseline="0" dirty="0" smtClean="0"/>
              <a:t> Impact</a:t>
            </a:r>
            <a:endParaRPr lang="en-US" dirty="0"/>
          </a:p>
        </p:txBody>
      </p:sp>
      <p:sp>
        <p:nvSpPr>
          <p:cNvPr id="3" name="Text Placeholder 2"/>
          <p:cNvSpPr>
            <a:spLocks noGrp="1"/>
          </p:cNvSpPr>
          <p:nvPr>
            <p:ph type="body" sz="quarter" idx="10"/>
          </p:nvPr>
        </p:nvSpPr>
        <p:spPr/>
        <p:txBody>
          <a:bodyPr/>
          <a:lstStyle/>
          <a:p>
            <a:pPr marL="169863" indent="-169863"/>
            <a:r>
              <a:rPr lang="en-US" b="1" dirty="0"/>
              <a:t>Three keys to loyalty</a:t>
            </a:r>
            <a:r>
              <a:rPr lang="en-US" dirty="0"/>
              <a:t>:</a:t>
            </a:r>
          </a:p>
          <a:p>
            <a:pPr marL="738188" lvl="1" indent="-169863"/>
            <a:r>
              <a:rPr lang="en-US" dirty="0"/>
              <a:t>Trust</a:t>
            </a:r>
          </a:p>
          <a:p>
            <a:pPr marL="738188" lvl="1" indent="-169863"/>
            <a:r>
              <a:rPr lang="en-US" dirty="0"/>
              <a:t>Emotional Connection</a:t>
            </a:r>
          </a:p>
          <a:p>
            <a:pPr marL="738188" lvl="1" indent="-169863"/>
            <a:r>
              <a:rPr lang="en-US" dirty="0" smtClean="0"/>
              <a:t>Empathy</a:t>
            </a:r>
          </a:p>
          <a:p>
            <a:pPr marL="738188" lvl="1" indent="-169863"/>
            <a:endParaRPr lang="en-US" dirty="0"/>
          </a:p>
          <a:p>
            <a:r>
              <a:rPr lang="en-US" dirty="0" smtClean="0"/>
              <a:t>“</a:t>
            </a:r>
            <a:r>
              <a:rPr lang="en-US" dirty="0"/>
              <a:t>Relationships of trust depend on our willingness to look not only to our own interests, but also the interests of others</a:t>
            </a:r>
            <a:r>
              <a:rPr lang="en-US" dirty="0" smtClean="0"/>
              <a:t>.”</a:t>
            </a:r>
          </a:p>
          <a:p>
            <a:pPr lvl="5"/>
            <a:r>
              <a:rPr lang="en-US" sz="2000" dirty="0" smtClean="0"/>
              <a:t>Peter </a:t>
            </a:r>
            <a:r>
              <a:rPr lang="en-US" sz="2000" dirty="0" err="1" smtClean="0"/>
              <a:t>Farquharson</a:t>
            </a:r>
            <a:endParaRPr lang="en-US" sz="2000" dirty="0" smtClean="0"/>
          </a:p>
          <a:p>
            <a:pPr marL="0" indent="0">
              <a:buNone/>
            </a:pPr>
            <a:r>
              <a:rPr lang="en-US" dirty="0"/>
              <a:t/>
            </a:r>
            <a:br>
              <a:rPr lang="en-US" dirty="0"/>
            </a:br>
            <a:endParaRPr lang="en-US" dirty="0"/>
          </a:p>
        </p:txBody>
      </p:sp>
    </p:spTree>
    <p:extLst>
      <p:ext uri="{BB962C8B-B14F-4D97-AF65-F5344CB8AC3E}">
        <p14:creationId xmlns:p14="http://schemas.microsoft.com/office/powerpoint/2010/main" val="248439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81795982"/>
              </p:ext>
            </p:extLst>
          </p:nvPr>
        </p:nvGraphicFramePr>
        <p:xfrm>
          <a:off x="914400" y="1143000"/>
          <a:ext cx="6934199" cy="4857578"/>
        </p:xfrm>
        <a:graphic>
          <a:graphicData uri="http://schemas.openxmlformats.org/drawingml/2006/table">
            <a:tbl>
              <a:tblPr/>
              <a:tblGrid>
                <a:gridCol w="3981273"/>
                <a:gridCol w="706989"/>
                <a:gridCol w="771260"/>
                <a:gridCol w="771260"/>
                <a:gridCol w="703417"/>
              </a:tblGrid>
              <a:tr h="327737">
                <a:tc>
                  <a:txBody>
                    <a:bodyPr/>
                    <a:lstStyle/>
                    <a:p>
                      <a:pPr marL="0" marR="0">
                        <a:spcBef>
                          <a:spcPts val="0"/>
                        </a:spcBef>
                        <a:spcAft>
                          <a:spcPts val="0"/>
                        </a:spcAft>
                      </a:pPr>
                      <a:r>
                        <a:rPr lang="en-US" sz="900" dirty="0">
                          <a:effectLst/>
                          <a:latin typeface="Times New Roman"/>
                          <a:ea typeface="Times"/>
                          <a:cs typeface="Times New Roman"/>
                        </a:rPr>
                        <a:t> </a:t>
                      </a:r>
                      <a:endParaRPr lang="en-US" sz="900" dirty="0">
                        <a:effectLst/>
                        <a:latin typeface="Times"/>
                        <a:ea typeface="Times"/>
                        <a:cs typeface="Times New Roman"/>
                      </a:endParaRPr>
                    </a:p>
                  </a:txBody>
                  <a:tcPr marL="50975" marR="50975"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900" b="1" i="1">
                          <a:effectLst/>
                          <a:latin typeface="Times New Roman"/>
                          <a:ea typeface="Times"/>
                          <a:cs typeface="Times New Roman"/>
                        </a:rPr>
                        <a:t>Always</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effectLst/>
                          <a:latin typeface="Times New Roman"/>
                          <a:ea typeface="Times"/>
                          <a:cs typeface="Times New Roman"/>
                        </a:rPr>
                        <a:t>Some-</a:t>
                      </a:r>
                      <a:br>
                        <a:rPr lang="en-US" sz="900" b="1" i="1">
                          <a:effectLst/>
                          <a:latin typeface="Times New Roman"/>
                          <a:ea typeface="Times"/>
                          <a:cs typeface="Times New Roman"/>
                        </a:rPr>
                      </a:br>
                      <a:r>
                        <a:rPr lang="en-US" sz="900" b="1" i="1">
                          <a:effectLst/>
                          <a:latin typeface="Times New Roman"/>
                          <a:ea typeface="Times"/>
                          <a:cs typeface="Times New Roman"/>
                        </a:rPr>
                        <a:t>times</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effectLst/>
                          <a:latin typeface="Times New Roman"/>
                          <a:ea typeface="Times"/>
                          <a:cs typeface="Times New Roman"/>
                        </a:rPr>
                        <a:t>Rarely</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i="1">
                          <a:effectLst/>
                          <a:latin typeface="Times New Roman"/>
                          <a:ea typeface="Times"/>
                          <a:cs typeface="Times New Roman"/>
                        </a:rPr>
                        <a:t>Never</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2">
                <a:tc>
                  <a:txBody>
                    <a:bodyPr/>
                    <a:lstStyle/>
                    <a:p>
                      <a:pPr marL="342900" marR="0" lvl="0" indent="-342900">
                        <a:spcBef>
                          <a:spcPts val="0"/>
                        </a:spcBef>
                        <a:spcAft>
                          <a:spcPts val="0"/>
                        </a:spcAft>
                        <a:buFont typeface="+mj-lt"/>
                        <a:buAutoNum type="arabicPeriod"/>
                        <a:tabLst>
                          <a:tab pos="228600" algn="l"/>
                        </a:tabLst>
                      </a:pPr>
                      <a:r>
                        <a:rPr lang="en-US" sz="900" dirty="0">
                          <a:effectLst/>
                          <a:latin typeface="Times"/>
                          <a:ea typeface="Times"/>
                          <a:cs typeface="Times New Roman"/>
                        </a:rPr>
                        <a:t>I realize how important it is to establish trust with the Customer.</a:t>
                      </a:r>
                    </a:p>
                  </a:txBody>
                  <a:tcPr marL="50975" marR="50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598">
                <a:tc>
                  <a:txBody>
                    <a:bodyPr/>
                    <a:lstStyle/>
                    <a:p>
                      <a:pPr marL="0" marR="0" lvl="0" indent="0">
                        <a:spcBef>
                          <a:spcPts val="0"/>
                        </a:spcBef>
                        <a:spcAft>
                          <a:spcPts val="0"/>
                        </a:spcAft>
                        <a:buFont typeface="+mj-lt"/>
                        <a:buNone/>
                        <a:tabLst>
                          <a:tab pos="228600" algn="l"/>
                        </a:tabLst>
                      </a:pPr>
                      <a:r>
                        <a:rPr lang="en-US" sz="900" dirty="0" smtClean="0">
                          <a:effectLst/>
                          <a:latin typeface="Times New Roman"/>
                          <a:ea typeface="Times"/>
                          <a:cs typeface="Times New Roman"/>
                        </a:rPr>
                        <a:t>2.         I </a:t>
                      </a:r>
                      <a:r>
                        <a:rPr lang="en-US" sz="900" dirty="0">
                          <a:effectLst/>
                          <a:latin typeface="Times New Roman"/>
                          <a:ea typeface="Times"/>
                          <a:cs typeface="Times New Roman"/>
                        </a:rPr>
                        <a:t>try to put the Customer’s agenda ahead of mine.</a:t>
                      </a:r>
                      <a:endParaRPr lang="en-US" sz="900" dirty="0">
                        <a:effectLst/>
                        <a:latin typeface="Times"/>
                        <a:ea typeface="Times"/>
                        <a:cs typeface="Times New Roman"/>
                      </a:endParaRPr>
                    </a:p>
                  </a:txBody>
                  <a:tcPr marL="50975" marR="50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dirty="0">
                          <a:effectLst/>
                          <a:latin typeface="Times New Roman"/>
                          <a:ea typeface="Times"/>
                          <a:cs typeface="Times New Roman"/>
                        </a:rPr>
                        <a:t> </a:t>
                      </a:r>
                      <a:endParaRPr lang="en-US" sz="900" dirty="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a:cs typeface="Times New Roman"/>
                        </a:rPr>
                        <a:t> </a:t>
                      </a:r>
                      <a:endParaRPr lang="en-US" sz="900" dirty="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372">
                <a:tc>
                  <a:txBody>
                    <a:bodyPr/>
                    <a:lstStyle/>
                    <a:p>
                      <a:pPr marL="0" marR="0" lvl="0" indent="0">
                        <a:spcBef>
                          <a:spcPts val="0"/>
                        </a:spcBef>
                        <a:spcAft>
                          <a:spcPts val="0"/>
                        </a:spcAft>
                        <a:buFont typeface="+mj-lt"/>
                        <a:buNone/>
                        <a:tabLst>
                          <a:tab pos="228600" algn="l"/>
                        </a:tabLst>
                      </a:pPr>
                      <a:r>
                        <a:rPr lang="en-US" sz="900" dirty="0" smtClean="0">
                          <a:effectLst/>
                          <a:latin typeface="Times New Roman"/>
                          <a:ea typeface="Times"/>
                          <a:cs typeface="Times New Roman"/>
                        </a:rPr>
                        <a:t>3.         I </a:t>
                      </a:r>
                      <a:r>
                        <a:rPr lang="en-US" sz="900" dirty="0">
                          <a:effectLst/>
                          <a:latin typeface="Times New Roman"/>
                          <a:ea typeface="Times"/>
                          <a:cs typeface="Times New Roman"/>
                        </a:rPr>
                        <a:t>take pride in my work.</a:t>
                      </a:r>
                      <a:endParaRPr lang="en-US" sz="900" dirty="0">
                        <a:effectLst/>
                        <a:latin typeface="Times"/>
                        <a:ea typeface="Times"/>
                        <a:cs typeface="Times New Roman"/>
                      </a:endParaRPr>
                    </a:p>
                  </a:txBody>
                  <a:tcPr marL="50975" marR="50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625">
                <a:tc>
                  <a:txBody>
                    <a:bodyPr/>
                    <a:lstStyle/>
                    <a:p>
                      <a:pPr marL="0" marR="0" lvl="0" indent="0">
                        <a:spcBef>
                          <a:spcPts val="0"/>
                        </a:spcBef>
                        <a:spcAft>
                          <a:spcPts val="0"/>
                        </a:spcAft>
                        <a:buFont typeface="+mj-lt"/>
                        <a:buNone/>
                        <a:tabLst>
                          <a:tab pos="228600" algn="l"/>
                        </a:tabLst>
                      </a:pPr>
                      <a:r>
                        <a:rPr lang="en-US" sz="900" dirty="0" smtClean="0">
                          <a:effectLst/>
                          <a:latin typeface="Times New Roman"/>
                          <a:ea typeface="Times"/>
                          <a:cs typeface="Times New Roman"/>
                        </a:rPr>
                        <a:t>4.         I understand my Customer’s needs and actively seek ways to improve how</a:t>
                      </a:r>
                      <a:r>
                        <a:rPr lang="en-US" sz="900" baseline="0" dirty="0" smtClean="0">
                          <a:effectLst/>
                          <a:latin typeface="Times New Roman"/>
                          <a:ea typeface="Times"/>
                          <a:cs typeface="Times New Roman"/>
                        </a:rPr>
                        <a:t>      we interact with the customer to meet those needs.</a:t>
                      </a:r>
                      <a:endParaRPr lang="en-US" sz="900" dirty="0">
                        <a:effectLst/>
                        <a:latin typeface="Times"/>
                        <a:ea typeface="Times"/>
                        <a:cs typeface="Times New Roman"/>
                      </a:endParaRPr>
                    </a:p>
                  </a:txBody>
                  <a:tcPr marL="50975" marR="50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875">
                <a:tc>
                  <a:txBody>
                    <a:bodyPr/>
                    <a:lstStyle/>
                    <a:p>
                      <a:pPr marL="0" marR="0" lvl="0" indent="0">
                        <a:spcBef>
                          <a:spcPts val="0"/>
                        </a:spcBef>
                        <a:spcAft>
                          <a:spcPts val="0"/>
                        </a:spcAft>
                        <a:buFont typeface="+mj-lt"/>
                        <a:buNone/>
                        <a:tabLst>
                          <a:tab pos="228600" algn="l"/>
                        </a:tabLst>
                      </a:pPr>
                      <a:r>
                        <a:rPr lang="en-US" sz="900" dirty="0" smtClean="0">
                          <a:effectLst/>
                          <a:latin typeface="Times New Roman"/>
                          <a:ea typeface="Times"/>
                          <a:cs typeface="Times New Roman"/>
                        </a:rPr>
                        <a:t>5.         I </a:t>
                      </a:r>
                      <a:r>
                        <a:rPr lang="en-US" sz="900" dirty="0">
                          <a:effectLst/>
                          <a:latin typeface="Times New Roman"/>
                          <a:ea typeface="Times"/>
                          <a:cs typeface="Times New Roman"/>
                        </a:rPr>
                        <a:t>am knowledgeable and honest about our products and service.</a:t>
                      </a:r>
                      <a:endParaRPr lang="en-US" sz="900" dirty="0">
                        <a:effectLst/>
                        <a:latin typeface="Times"/>
                        <a:ea typeface="Times"/>
                        <a:cs typeface="Times New Roman"/>
                      </a:endParaRPr>
                    </a:p>
                  </a:txBody>
                  <a:tcPr marL="50975" marR="50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123">
                <a:tc>
                  <a:txBody>
                    <a:bodyPr/>
                    <a:lstStyle/>
                    <a:p>
                      <a:pPr marL="0" marR="0" lvl="0" indent="0">
                        <a:spcBef>
                          <a:spcPts val="0"/>
                        </a:spcBef>
                        <a:spcAft>
                          <a:spcPts val="0"/>
                        </a:spcAft>
                        <a:buFont typeface="+mj-lt"/>
                        <a:buNone/>
                        <a:tabLst>
                          <a:tab pos="228600" algn="l"/>
                        </a:tabLst>
                      </a:pPr>
                      <a:r>
                        <a:rPr lang="en-US" sz="900" dirty="0" smtClean="0">
                          <a:effectLst/>
                          <a:latin typeface="Times New Roman"/>
                          <a:ea typeface="Times"/>
                          <a:cs typeface="Times New Roman"/>
                        </a:rPr>
                        <a:t>6.         I </a:t>
                      </a:r>
                      <a:r>
                        <a:rPr lang="en-US" sz="900" dirty="0">
                          <a:effectLst/>
                          <a:latin typeface="Times New Roman"/>
                          <a:ea typeface="Times"/>
                          <a:cs typeface="Times New Roman"/>
                        </a:rPr>
                        <a:t>only promise what we can deliver. </a:t>
                      </a:r>
                      <a:endParaRPr lang="en-US" sz="900" dirty="0">
                        <a:effectLst/>
                        <a:latin typeface="Times"/>
                        <a:ea typeface="Times"/>
                        <a:cs typeface="Times New Roman"/>
                      </a:endParaRPr>
                    </a:p>
                  </a:txBody>
                  <a:tcPr marL="50975" marR="50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2">
                <a:tc>
                  <a:txBody>
                    <a:bodyPr/>
                    <a:lstStyle/>
                    <a:p>
                      <a:pPr marL="0" marR="0" lvl="0" indent="0">
                        <a:spcBef>
                          <a:spcPts val="0"/>
                        </a:spcBef>
                        <a:spcAft>
                          <a:spcPts val="0"/>
                        </a:spcAft>
                        <a:buFont typeface="+mj-lt"/>
                        <a:buNone/>
                        <a:tabLst>
                          <a:tab pos="228600" algn="l"/>
                        </a:tabLst>
                      </a:pPr>
                      <a:r>
                        <a:rPr lang="en-US" sz="900" dirty="0" smtClean="0">
                          <a:effectLst/>
                          <a:latin typeface="Times New Roman"/>
                          <a:ea typeface="Times"/>
                          <a:cs typeface="Times New Roman"/>
                        </a:rPr>
                        <a:t>7.         I </a:t>
                      </a:r>
                      <a:r>
                        <a:rPr lang="en-US" sz="900" dirty="0">
                          <a:effectLst/>
                          <a:latin typeface="Times New Roman"/>
                          <a:ea typeface="Times"/>
                          <a:cs typeface="Times New Roman"/>
                        </a:rPr>
                        <a:t>don’t put off dealing with an upset Customer.</a:t>
                      </a:r>
                      <a:endParaRPr lang="en-US" sz="900" dirty="0">
                        <a:effectLst/>
                        <a:latin typeface="Times"/>
                        <a:ea typeface="Times"/>
                        <a:cs typeface="Times New Roman"/>
                      </a:endParaRPr>
                    </a:p>
                  </a:txBody>
                  <a:tcPr marL="50975" marR="50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2">
                <a:tc>
                  <a:txBody>
                    <a:bodyPr/>
                    <a:lstStyle/>
                    <a:p>
                      <a:pPr marL="0" marR="0" lvl="0" indent="0">
                        <a:spcBef>
                          <a:spcPts val="0"/>
                        </a:spcBef>
                        <a:spcAft>
                          <a:spcPts val="0"/>
                        </a:spcAft>
                        <a:buFont typeface="+mj-lt"/>
                        <a:buNone/>
                        <a:tabLst>
                          <a:tab pos="228600" algn="l"/>
                        </a:tabLst>
                      </a:pPr>
                      <a:r>
                        <a:rPr lang="en-US" sz="900" dirty="0" smtClean="0">
                          <a:effectLst/>
                          <a:latin typeface="Times New Roman"/>
                          <a:ea typeface="Times"/>
                          <a:cs typeface="Times New Roman"/>
                        </a:rPr>
                        <a:t>8.</a:t>
                      </a:r>
                      <a:r>
                        <a:rPr lang="en-US" sz="900" baseline="0" dirty="0" smtClean="0">
                          <a:effectLst/>
                          <a:latin typeface="Times New Roman"/>
                          <a:ea typeface="Times"/>
                          <a:cs typeface="Times New Roman"/>
                        </a:rPr>
                        <a:t>         </a:t>
                      </a:r>
                      <a:r>
                        <a:rPr lang="en-US" sz="900" dirty="0" smtClean="0">
                          <a:effectLst/>
                          <a:latin typeface="Times New Roman"/>
                          <a:ea typeface="Times"/>
                          <a:cs typeface="Times New Roman"/>
                        </a:rPr>
                        <a:t>I </a:t>
                      </a:r>
                      <a:r>
                        <a:rPr lang="en-US" sz="900" dirty="0">
                          <a:effectLst/>
                          <a:latin typeface="Times New Roman"/>
                          <a:ea typeface="Times"/>
                          <a:cs typeface="Times New Roman"/>
                        </a:rPr>
                        <a:t>take responsibility for errors we make as a company and attempt to </a:t>
                      </a:r>
                      <a:r>
                        <a:rPr lang="en-US" sz="900" dirty="0" smtClean="0">
                          <a:effectLst/>
                          <a:latin typeface="Times New Roman"/>
                          <a:ea typeface="Times"/>
                          <a:cs typeface="Times New Roman"/>
                        </a:rPr>
                        <a:t>resolve      the Customer </a:t>
                      </a:r>
                      <a:r>
                        <a:rPr lang="en-US" sz="900" dirty="0">
                          <a:effectLst/>
                          <a:latin typeface="Times New Roman"/>
                          <a:ea typeface="Times"/>
                          <a:cs typeface="Times New Roman"/>
                        </a:rPr>
                        <a:t>issue (whether it was my fault or not)</a:t>
                      </a:r>
                      <a:endParaRPr lang="en-US" sz="900" dirty="0">
                        <a:effectLst/>
                        <a:latin typeface="Times"/>
                        <a:ea typeface="Times"/>
                        <a:cs typeface="Times New Roman"/>
                      </a:endParaRPr>
                    </a:p>
                  </a:txBody>
                  <a:tcPr marL="50975" marR="50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2">
                <a:tc>
                  <a:txBody>
                    <a:bodyPr/>
                    <a:lstStyle/>
                    <a:p>
                      <a:pPr marL="0" marR="0" lvl="0" indent="0">
                        <a:spcBef>
                          <a:spcPts val="0"/>
                        </a:spcBef>
                        <a:spcAft>
                          <a:spcPts val="0"/>
                        </a:spcAft>
                        <a:buFont typeface="+mj-lt"/>
                        <a:buNone/>
                        <a:tabLst>
                          <a:tab pos="228600" algn="l"/>
                        </a:tabLst>
                      </a:pPr>
                      <a:r>
                        <a:rPr lang="en-US" sz="900" dirty="0" smtClean="0">
                          <a:effectLst/>
                          <a:latin typeface="Times New Roman"/>
                          <a:ea typeface="Times"/>
                          <a:cs typeface="Times New Roman"/>
                        </a:rPr>
                        <a:t>9.         I </a:t>
                      </a:r>
                      <a:r>
                        <a:rPr lang="en-US" sz="900" dirty="0">
                          <a:effectLst/>
                          <a:latin typeface="Times New Roman"/>
                          <a:ea typeface="Times"/>
                          <a:cs typeface="Times New Roman"/>
                        </a:rPr>
                        <a:t>listen carefully to the Customer </a:t>
                      </a:r>
                      <a:r>
                        <a:rPr lang="en-US" sz="900" dirty="0" smtClean="0">
                          <a:effectLst/>
                          <a:latin typeface="Times New Roman"/>
                          <a:ea typeface="Times"/>
                          <a:cs typeface="Times New Roman"/>
                        </a:rPr>
                        <a:t> and as questions to </a:t>
                      </a:r>
                      <a:r>
                        <a:rPr lang="en-US" sz="900" dirty="0">
                          <a:effectLst/>
                          <a:latin typeface="Times New Roman"/>
                          <a:ea typeface="Times"/>
                          <a:cs typeface="Times New Roman"/>
                        </a:rPr>
                        <a:t>find out </a:t>
                      </a:r>
                      <a:r>
                        <a:rPr lang="en-US" sz="900" dirty="0" smtClean="0">
                          <a:effectLst/>
                          <a:latin typeface="Times New Roman"/>
                          <a:ea typeface="Times"/>
                          <a:cs typeface="Times New Roman"/>
                        </a:rPr>
                        <a:t>how we are performing and </a:t>
                      </a:r>
                      <a:r>
                        <a:rPr lang="en-US" sz="900" dirty="0">
                          <a:effectLst/>
                          <a:latin typeface="Times New Roman"/>
                          <a:ea typeface="Times"/>
                          <a:cs typeface="Times New Roman"/>
                        </a:rPr>
                        <a:t>how they </a:t>
                      </a:r>
                      <a:r>
                        <a:rPr lang="en-US" sz="900" dirty="0" smtClean="0">
                          <a:effectLst/>
                          <a:latin typeface="Times New Roman"/>
                          <a:ea typeface="Times"/>
                          <a:cs typeface="Times New Roman"/>
                        </a:rPr>
                        <a:t>feel</a:t>
                      </a:r>
                      <a:r>
                        <a:rPr lang="en-US" sz="900" baseline="0" dirty="0" smtClean="0">
                          <a:effectLst/>
                          <a:latin typeface="Times New Roman"/>
                          <a:ea typeface="Times"/>
                          <a:cs typeface="Times New Roman"/>
                        </a:rPr>
                        <a:t> about our products/services.</a:t>
                      </a:r>
                      <a:r>
                        <a:rPr lang="en-US" sz="900" dirty="0" smtClean="0">
                          <a:effectLst/>
                          <a:latin typeface="Times New Roman"/>
                          <a:ea typeface="Times"/>
                          <a:cs typeface="Times New Roman"/>
                        </a:rPr>
                        <a:t> </a:t>
                      </a:r>
                      <a:r>
                        <a:rPr lang="en-US" sz="900" dirty="0">
                          <a:effectLst/>
                          <a:latin typeface="Times New Roman"/>
                          <a:ea typeface="Times"/>
                          <a:cs typeface="Times New Roman"/>
                        </a:rPr>
                        <a:t>	</a:t>
                      </a:r>
                      <a:endParaRPr lang="en-US" sz="900" dirty="0">
                        <a:effectLst/>
                        <a:latin typeface="Times"/>
                        <a:ea typeface="Times"/>
                        <a:cs typeface="Times New Roman"/>
                      </a:endParaRPr>
                    </a:p>
                  </a:txBody>
                  <a:tcPr marL="50975" marR="5097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Times New Roman"/>
                          <a:ea typeface="Times"/>
                          <a:cs typeface="Times New Roman"/>
                        </a:rPr>
                        <a:t> </a:t>
                      </a:r>
                      <a:endParaRPr lang="en-US" sz="90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a:ea typeface="Times"/>
                          <a:cs typeface="Times New Roman"/>
                        </a:rPr>
                        <a:t> </a:t>
                      </a:r>
                      <a:endParaRPr lang="en-US" sz="900" dirty="0">
                        <a:effectLst/>
                        <a:latin typeface="Times"/>
                        <a:ea typeface="Times"/>
                        <a:cs typeface="Times New Roman"/>
                      </a:endParaRPr>
                    </a:p>
                  </a:txBody>
                  <a:tcPr marL="50975" marR="50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685800" y="291897"/>
            <a:ext cx="6738255"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lang="en-US" altLang="en-US" sz="2900" dirty="0">
                <a:solidFill>
                  <a:srgbClr val="ED720E"/>
                </a:solidFill>
                <a:latin typeface="+mj-lt"/>
                <a:ea typeface="+mj-ea"/>
                <a:cs typeface="+mj-cs"/>
              </a:rPr>
              <a:t>Customer Relationship Assessment</a:t>
            </a:r>
          </a:p>
        </p:txBody>
      </p:sp>
    </p:spTree>
    <p:extLst>
      <p:ext uri="{BB962C8B-B14F-4D97-AF65-F5344CB8AC3E}">
        <p14:creationId xmlns:p14="http://schemas.microsoft.com/office/powerpoint/2010/main" val="984686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63" y="323850"/>
            <a:ext cx="6959637" cy="590550"/>
          </a:xfrm>
        </p:spPr>
        <p:txBody>
          <a:bodyPr/>
          <a:lstStyle/>
          <a:p>
            <a:r>
              <a:rPr lang="en-US" dirty="0" smtClean="0"/>
              <a:t>Team Discussion Questions</a:t>
            </a:r>
            <a:endParaRPr lang="en-US" dirty="0"/>
          </a:p>
        </p:txBody>
      </p:sp>
      <p:sp>
        <p:nvSpPr>
          <p:cNvPr id="3" name="Content Placeholder 2"/>
          <p:cNvSpPr>
            <a:spLocks noGrp="1"/>
          </p:cNvSpPr>
          <p:nvPr>
            <p:ph idx="1"/>
          </p:nvPr>
        </p:nvSpPr>
        <p:spPr>
          <a:xfrm>
            <a:off x="319089" y="990600"/>
            <a:ext cx="8443912" cy="5638800"/>
          </a:xfrm>
        </p:spPr>
        <p:txBody>
          <a:bodyPr>
            <a:normAutofit fontScale="40000" lnSpcReduction="20000"/>
          </a:bodyPr>
          <a:lstStyle/>
          <a:p>
            <a:pPr lvl="0"/>
            <a:r>
              <a:rPr lang="en-US" sz="5000" dirty="0" smtClean="0"/>
              <a:t>Our </a:t>
            </a:r>
            <a:r>
              <a:rPr lang="en-US" sz="5000" dirty="0"/>
              <a:t>customers regularly ask us to do more than was originally requested – to create and deliver more value building upon our existing </a:t>
            </a:r>
            <a:r>
              <a:rPr lang="en-US" sz="5000" dirty="0" smtClean="0"/>
              <a:t>engagement/contract.  </a:t>
            </a:r>
          </a:p>
          <a:p>
            <a:pPr marL="0" lvl="0" indent="0">
              <a:buNone/>
            </a:pPr>
            <a:r>
              <a:rPr lang="en-US" sz="5000" dirty="0" smtClean="0"/>
              <a:t>	 </a:t>
            </a:r>
            <a:r>
              <a:rPr lang="en-US" sz="5000" dirty="0">
                <a:solidFill>
                  <a:schemeClr val="accent6">
                    <a:lumMod val="75000"/>
                  </a:schemeClr>
                </a:solidFill>
                <a:sym typeface="Wingdings"/>
              </a:rPr>
              <a:t></a:t>
            </a:r>
            <a:r>
              <a:rPr lang="en-US" sz="5000" dirty="0">
                <a:solidFill>
                  <a:schemeClr val="accent6">
                    <a:lumMod val="75000"/>
                  </a:schemeClr>
                </a:solidFill>
              </a:rPr>
              <a:t> Yes	</a:t>
            </a:r>
            <a:r>
              <a:rPr lang="en-US" sz="5000" dirty="0">
                <a:solidFill>
                  <a:schemeClr val="accent6">
                    <a:lumMod val="75000"/>
                  </a:schemeClr>
                </a:solidFill>
                <a:sym typeface="Wingdings"/>
              </a:rPr>
              <a:t></a:t>
            </a:r>
            <a:r>
              <a:rPr lang="en-US" sz="5000" dirty="0">
                <a:solidFill>
                  <a:schemeClr val="accent6">
                    <a:lumMod val="75000"/>
                  </a:schemeClr>
                </a:solidFill>
              </a:rPr>
              <a:t> </a:t>
            </a:r>
            <a:r>
              <a:rPr lang="en-US" sz="5000" dirty="0" smtClean="0">
                <a:solidFill>
                  <a:schemeClr val="accent6">
                    <a:lumMod val="75000"/>
                  </a:schemeClr>
                </a:solidFill>
              </a:rPr>
              <a:t>No</a:t>
            </a:r>
          </a:p>
          <a:p>
            <a:pPr marL="0" lvl="0" indent="0">
              <a:buNone/>
            </a:pPr>
            <a:endParaRPr lang="en-US" sz="5000" dirty="0"/>
          </a:p>
          <a:p>
            <a:pPr lvl="0"/>
            <a:r>
              <a:rPr lang="en-US" sz="5000" dirty="0"/>
              <a:t>We regularly receive referrals from existing customers to new prospects.  </a:t>
            </a:r>
            <a:endParaRPr lang="en-US" sz="5000" dirty="0" smtClean="0"/>
          </a:p>
          <a:p>
            <a:pPr marL="0" indent="0">
              <a:buNone/>
            </a:pPr>
            <a:r>
              <a:rPr lang="en-US" sz="5000" dirty="0"/>
              <a:t>	</a:t>
            </a:r>
            <a:r>
              <a:rPr lang="en-US" sz="5000" dirty="0">
                <a:solidFill>
                  <a:schemeClr val="accent6">
                    <a:lumMod val="75000"/>
                  </a:schemeClr>
                </a:solidFill>
              </a:rPr>
              <a:t>   </a:t>
            </a:r>
            <a:r>
              <a:rPr lang="en-US" sz="5000" dirty="0">
                <a:solidFill>
                  <a:schemeClr val="accent6">
                    <a:lumMod val="75000"/>
                  </a:schemeClr>
                </a:solidFill>
                <a:sym typeface="Wingdings"/>
              </a:rPr>
              <a:t></a:t>
            </a:r>
            <a:r>
              <a:rPr lang="en-US" sz="5000" dirty="0">
                <a:solidFill>
                  <a:schemeClr val="accent6">
                    <a:lumMod val="75000"/>
                  </a:schemeClr>
                </a:solidFill>
              </a:rPr>
              <a:t> Yes	</a:t>
            </a:r>
            <a:r>
              <a:rPr lang="en-US" sz="5000" dirty="0">
                <a:solidFill>
                  <a:schemeClr val="accent6">
                    <a:lumMod val="75000"/>
                  </a:schemeClr>
                </a:solidFill>
                <a:sym typeface="Wingdings"/>
              </a:rPr>
              <a:t></a:t>
            </a:r>
            <a:r>
              <a:rPr lang="en-US" sz="5000" dirty="0">
                <a:solidFill>
                  <a:schemeClr val="accent6">
                    <a:lumMod val="75000"/>
                  </a:schemeClr>
                </a:solidFill>
              </a:rPr>
              <a:t> No</a:t>
            </a:r>
          </a:p>
          <a:p>
            <a:pPr marL="457200" lvl="1" indent="0">
              <a:buNone/>
            </a:pPr>
            <a:endParaRPr lang="en-US" sz="5000" dirty="0"/>
          </a:p>
          <a:p>
            <a:pPr lvl="0"/>
            <a:r>
              <a:rPr lang="en-US" sz="5000" dirty="0"/>
              <a:t>Our customers fully understand the value we bring on a daily/weekly basis.  </a:t>
            </a:r>
            <a:endParaRPr lang="en-US" sz="5000" dirty="0" smtClean="0"/>
          </a:p>
          <a:p>
            <a:pPr marL="0" lvl="0" indent="0">
              <a:buNone/>
            </a:pPr>
            <a:r>
              <a:rPr lang="en-US" sz="5000" dirty="0"/>
              <a:t>	</a:t>
            </a:r>
            <a:r>
              <a:rPr lang="en-US" sz="5000" dirty="0" smtClean="0"/>
              <a:t> </a:t>
            </a:r>
            <a:r>
              <a:rPr lang="en-US" sz="5000" dirty="0">
                <a:solidFill>
                  <a:schemeClr val="accent6">
                    <a:lumMod val="75000"/>
                  </a:schemeClr>
                </a:solidFill>
                <a:sym typeface="Wingdings"/>
              </a:rPr>
              <a:t></a:t>
            </a:r>
            <a:r>
              <a:rPr lang="en-US" sz="5000" dirty="0">
                <a:solidFill>
                  <a:schemeClr val="accent6">
                    <a:lumMod val="75000"/>
                  </a:schemeClr>
                </a:solidFill>
              </a:rPr>
              <a:t> Yes	</a:t>
            </a:r>
            <a:r>
              <a:rPr lang="en-US" sz="5000" dirty="0">
                <a:solidFill>
                  <a:schemeClr val="accent6">
                    <a:lumMod val="75000"/>
                  </a:schemeClr>
                </a:solidFill>
                <a:sym typeface="Wingdings"/>
              </a:rPr>
              <a:t></a:t>
            </a:r>
            <a:r>
              <a:rPr lang="en-US" sz="5000" dirty="0">
                <a:solidFill>
                  <a:schemeClr val="accent6">
                    <a:lumMod val="75000"/>
                  </a:schemeClr>
                </a:solidFill>
              </a:rPr>
              <a:t> No</a:t>
            </a:r>
          </a:p>
          <a:p>
            <a:pPr marL="0" indent="0">
              <a:buNone/>
            </a:pPr>
            <a:r>
              <a:rPr lang="en-US" sz="5000" dirty="0" smtClean="0"/>
              <a:t>	(</a:t>
            </a:r>
            <a:r>
              <a:rPr lang="en-US" sz="5000" dirty="0"/>
              <a:t>How do you know</a:t>
            </a:r>
            <a:r>
              <a:rPr lang="en-US" sz="5000" dirty="0" smtClean="0"/>
              <a:t>?)</a:t>
            </a:r>
          </a:p>
          <a:p>
            <a:pPr marL="0" indent="0">
              <a:buNone/>
            </a:pPr>
            <a:endParaRPr lang="en-US" sz="4200" dirty="0"/>
          </a:p>
          <a:p>
            <a:r>
              <a:rPr lang="en-US" sz="5000" dirty="0" smtClean="0"/>
              <a:t>Our </a:t>
            </a:r>
            <a:r>
              <a:rPr lang="en-US" sz="5000" dirty="0"/>
              <a:t>customers view us as indispensable, rendering it very difficult for our competitors vying for our business.   </a:t>
            </a:r>
            <a:endParaRPr lang="en-US" sz="5000" dirty="0" smtClean="0"/>
          </a:p>
          <a:p>
            <a:pPr marL="0" indent="0">
              <a:buNone/>
            </a:pPr>
            <a:r>
              <a:rPr lang="en-US" sz="5000" dirty="0">
                <a:solidFill>
                  <a:schemeClr val="accent6">
                    <a:lumMod val="75000"/>
                  </a:schemeClr>
                </a:solidFill>
                <a:sym typeface="Wingdings"/>
              </a:rPr>
              <a:t>	</a:t>
            </a:r>
            <a:r>
              <a:rPr lang="en-US" sz="5000" dirty="0">
                <a:solidFill>
                  <a:schemeClr val="accent6">
                    <a:lumMod val="75000"/>
                  </a:schemeClr>
                </a:solidFill>
              </a:rPr>
              <a:t> Yes	</a:t>
            </a:r>
            <a:r>
              <a:rPr lang="en-US" sz="5000" dirty="0">
                <a:solidFill>
                  <a:schemeClr val="accent6">
                    <a:lumMod val="75000"/>
                  </a:schemeClr>
                </a:solidFill>
                <a:sym typeface="Wingdings"/>
              </a:rPr>
              <a:t></a:t>
            </a:r>
            <a:r>
              <a:rPr lang="en-US" sz="5000" dirty="0">
                <a:solidFill>
                  <a:schemeClr val="accent6">
                    <a:lumMod val="75000"/>
                  </a:schemeClr>
                </a:solidFill>
              </a:rPr>
              <a:t> No</a:t>
            </a:r>
          </a:p>
          <a:p>
            <a:pPr marL="0" indent="0">
              <a:buNone/>
            </a:pPr>
            <a:r>
              <a:rPr lang="en-US" sz="5000" dirty="0" smtClean="0"/>
              <a:t>	(</a:t>
            </a:r>
            <a:r>
              <a:rPr lang="en-US" sz="5000" dirty="0"/>
              <a:t>How do you know?)</a:t>
            </a:r>
          </a:p>
          <a:p>
            <a:pPr marL="0" indent="0">
              <a:buNone/>
            </a:pPr>
            <a:r>
              <a:rPr lang="en-US" sz="4200" dirty="0"/>
              <a:t> </a:t>
            </a:r>
          </a:p>
          <a:p>
            <a:endParaRPr lang="en-US" dirty="0"/>
          </a:p>
        </p:txBody>
      </p:sp>
    </p:spTree>
    <p:extLst>
      <p:ext uri="{BB962C8B-B14F-4D97-AF65-F5344CB8AC3E}">
        <p14:creationId xmlns:p14="http://schemas.microsoft.com/office/powerpoint/2010/main" val="179419695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3048000"/>
            <a:ext cx="7010400" cy="1143000"/>
          </a:xfrm>
        </p:spPr>
        <p:txBody>
          <a:bodyPr/>
          <a:lstStyle/>
          <a:p>
            <a:r>
              <a:rPr lang="en-US" dirty="0" smtClean="0"/>
              <a:t>“What”:  Understanding True Wants and Needs</a:t>
            </a:r>
            <a:endParaRPr lang="en-US" dirty="0"/>
          </a:p>
        </p:txBody>
      </p:sp>
      <p:sp>
        <p:nvSpPr>
          <p:cNvPr id="5" name="Subtitle 4"/>
          <p:cNvSpPr>
            <a:spLocks noGrp="1"/>
          </p:cNvSpPr>
          <p:nvPr>
            <p:ph type="subTitle" idx="1"/>
          </p:nvPr>
        </p:nvSpPr>
        <p:spPr>
          <a:xfrm>
            <a:off x="3352800" y="4419600"/>
            <a:ext cx="5029200" cy="1752600"/>
          </a:xfrm>
        </p:spPr>
        <p:txBody>
          <a:bodyPr/>
          <a:lstStyle/>
          <a:p>
            <a:r>
              <a:rPr lang="en-US" sz="2000" dirty="0" smtClean="0">
                <a:latin typeface="Times" pitchFamily="18" charset="0"/>
              </a:rPr>
              <a:t>“</a:t>
            </a:r>
            <a:r>
              <a:rPr lang="en-US" sz="2000" dirty="0" smtClean="0"/>
              <a:t>God </a:t>
            </a:r>
            <a:r>
              <a:rPr lang="en-US" sz="2000" dirty="0"/>
              <a:t>gave us two ears and one mouth, and they should </a:t>
            </a:r>
            <a:r>
              <a:rPr lang="en-US" sz="2000" dirty="0" smtClean="0"/>
              <a:t>be used </a:t>
            </a:r>
            <a:r>
              <a:rPr lang="en-US" sz="2000" dirty="0"/>
              <a:t>in that proportion</a:t>
            </a:r>
            <a:r>
              <a:rPr lang="en-US" sz="2000" dirty="0" smtClean="0"/>
              <a:t>.</a:t>
            </a:r>
            <a:r>
              <a:rPr lang="en-US" sz="2000" dirty="0" smtClean="0">
                <a:latin typeface="Times" pitchFamily="18" charset="0"/>
              </a:rPr>
              <a:t>” </a:t>
            </a:r>
            <a:r>
              <a:rPr lang="en-US" sz="2000" dirty="0">
                <a:latin typeface="Times" pitchFamily="18" charset="0"/>
              </a:rPr>
              <a:t>				</a:t>
            </a:r>
            <a:r>
              <a:rPr lang="en-US" sz="2000" dirty="0" smtClean="0">
                <a:latin typeface="Times" pitchFamily="18" charset="0"/>
              </a:rPr>
              <a:t>		- Unknown</a:t>
            </a:r>
            <a:endParaRPr lang="en-US" sz="1800" dirty="0">
              <a:latin typeface="Times" pitchFamily="18" charset="0"/>
            </a:endParaRPr>
          </a:p>
          <a:p>
            <a:endParaRPr lang="en-US" dirty="0"/>
          </a:p>
        </p:txBody>
      </p:sp>
    </p:spTree>
    <p:extLst>
      <p:ext uri="{BB962C8B-B14F-4D97-AF65-F5344CB8AC3E}">
        <p14:creationId xmlns:p14="http://schemas.microsoft.com/office/powerpoint/2010/main" val="148476495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724" y="323850"/>
            <a:ext cx="8524876" cy="590550"/>
          </a:xfrm>
        </p:spPr>
        <p:txBody>
          <a:bodyPr>
            <a:normAutofit fontScale="90000"/>
          </a:bodyPr>
          <a:lstStyle/>
          <a:p>
            <a:r>
              <a:rPr lang="en-US" dirty="0" smtClean="0"/>
              <a:t>Shifting Perspective</a:t>
            </a:r>
            <a:endParaRPr lang="en-US" dirty="0"/>
          </a:p>
        </p:txBody>
      </p:sp>
      <p:sp>
        <p:nvSpPr>
          <p:cNvPr id="5" name="Content Placeholder 4"/>
          <p:cNvSpPr>
            <a:spLocks noGrp="1"/>
          </p:cNvSpPr>
          <p:nvPr>
            <p:ph sz="half" idx="1"/>
          </p:nvPr>
        </p:nvSpPr>
        <p:spPr/>
        <p:txBody>
          <a:bodyPr/>
          <a:lstStyle/>
          <a:p>
            <a:r>
              <a:rPr lang="en-US" dirty="0" smtClean="0"/>
              <a:t>Golden Rule</a:t>
            </a:r>
          </a:p>
          <a:p>
            <a:endParaRPr lang="en-US" dirty="0"/>
          </a:p>
          <a:p>
            <a:pPr lvl="1"/>
            <a:r>
              <a:rPr lang="en-US" dirty="0" smtClean="0"/>
              <a:t>Do unto others as you would have them do unto you</a:t>
            </a:r>
            <a:endParaRPr lang="en-US" dirty="0"/>
          </a:p>
        </p:txBody>
      </p:sp>
      <p:sp>
        <p:nvSpPr>
          <p:cNvPr id="6" name="Content Placeholder 5"/>
          <p:cNvSpPr>
            <a:spLocks noGrp="1"/>
          </p:cNvSpPr>
          <p:nvPr>
            <p:ph sz="half" idx="2"/>
          </p:nvPr>
        </p:nvSpPr>
        <p:spPr/>
        <p:txBody>
          <a:bodyPr/>
          <a:lstStyle/>
          <a:p>
            <a:r>
              <a:rPr lang="en-US" dirty="0" smtClean="0"/>
              <a:t>Platinum Rule</a:t>
            </a:r>
          </a:p>
          <a:p>
            <a:endParaRPr lang="en-US" dirty="0"/>
          </a:p>
          <a:p>
            <a:pPr lvl="1"/>
            <a:r>
              <a:rPr lang="en-US" dirty="0" smtClean="0"/>
              <a:t>Do unto others as they would like done unto them</a:t>
            </a:r>
          </a:p>
          <a:p>
            <a:pPr lvl="1"/>
            <a:endParaRPr lang="en-US" dirty="0"/>
          </a:p>
          <a:p>
            <a:pPr lvl="1"/>
            <a:endParaRPr lang="en-US" dirty="0"/>
          </a:p>
        </p:txBody>
      </p:sp>
      <p:pic>
        <p:nvPicPr>
          <p:cNvPr id="1026" name="Picture 2" descr="C:\Users\Lesley\AppData\Local\Microsoft\Windows\Temporary Internet Files\Content.IE5\8X5LIFW7\MP9004425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886200"/>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esley\Pictures\platinum-ore-300x2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878395"/>
            <a:ext cx="2675792" cy="198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951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990600"/>
          </a:xfrm>
        </p:spPr>
        <p:txBody>
          <a:bodyPr/>
          <a:lstStyle/>
          <a:p>
            <a:r>
              <a:rPr lang="en-US" sz="3200" dirty="0" smtClean="0"/>
              <a:t>Power Questions for Service Providers</a:t>
            </a:r>
            <a:endParaRPr lang="en-US" sz="3200" dirty="0"/>
          </a:p>
        </p:txBody>
      </p:sp>
      <p:sp>
        <p:nvSpPr>
          <p:cNvPr id="3" name="Text Placeholder 2"/>
          <p:cNvSpPr>
            <a:spLocks noGrp="1"/>
          </p:cNvSpPr>
          <p:nvPr>
            <p:ph type="body" sz="quarter" idx="10"/>
          </p:nvPr>
        </p:nvSpPr>
        <p:spPr/>
        <p:txBody>
          <a:bodyPr/>
          <a:lstStyle/>
          <a:p>
            <a:r>
              <a:rPr lang="en-US" dirty="0" smtClean="0"/>
              <a:t>“How are we doing in terms of meeting your needs?”</a:t>
            </a:r>
            <a:endParaRPr lang="en-US" dirty="0"/>
          </a:p>
          <a:p>
            <a:pPr lvl="1"/>
            <a:r>
              <a:rPr lang="en-US" sz="2000" dirty="0" smtClean="0">
                <a:solidFill>
                  <a:srgbClr val="FF6600"/>
                </a:solidFill>
              </a:rPr>
              <a:t>“Fine” is not a good answer! Mine for challenges and successes</a:t>
            </a:r>
          </a:p>
          <a:p>
            <a:r>
              <a:rPr lang="en-US" dirty="0" smtClean="0"/>
              <a:t>“What is your largest concern at this point” (in the project, in terms of what we are discussing)?</a:t>
            </a:r>
          </a:p>
          <a:p>
            <a:pPr lvl="1"/>
            <a:r>
              <a:rPr lang="en-US" sz="2000" dirty="0" smtClean="0">
                <a:solidFill>
                  <a:srgbClr val="FF6600"/>
                </a:solidFill>
              </a:rPr>
              <a:t>Remember 3 key components for developing loyalty – trust, emotional tie, empathy</a:t>
            </a:r>
          </a:p>
          <a:p>
            <a:pPr lvl="1"/>
            <a:endParaRPr lang="en-US" sz="2000" dirty="0" smtClean="0">
              <a:solidFill>
                <a:srgbClr val="FF6600"/>
              </a:solidFill>
            </a:endParaRPr>
          </a:p>
          <a:p>
            <a:r>
              <a:rPr lang="en-US" dirty="0" smtClean="0"/>
              <a:t>“Is there anything else?”</a:t>
            </a:r>
            <a:endParaRPr lang="en-US" dirty="0"/>
          </a:p>
        </p:txBody>
      </p:sp>
    </p:spTree>
    <p:extLst>
      <p:ext uri="{BB962C8B-B14F-4D97-AF65-F5344CB8AC3E}">
        <p14:creationId xmlns:p14="http://schemas.microsoft.com/office/powerpoint/2010/main" val="207551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066800"/>
            <a:ext cx="7929563" cy="4937125"/>
          </a:xfrm>
        </p:spPr>
        <p:txBody>
          <a:bodyPr/>
          <a:lstStyle/>
          <a:p>
            <a:r>
              <a:rPr lang="en-US" dirty="0" smtClean="0"/>
              <a:t>Employees at every level can make or break the client relationship</a:t>
            </a:r>
          </a:p>
          <a:p>
            <a:r>
              <a:rPr lang="en-US" dirty="0" smtClean="0"/>
              <a:t>Similarly, they can identify </a:t>
            </a:r>
            <a:r>
              <a:rPr lang="en-US" u="sng" dirty="0" smtClean="0"/>
              <a:t>or miss </a:t>
            </a:r>
            <a:r>
              <a:rPr lang="en-US" dirty="0" smtClean="0"/>
              <a:t>referrals, new opportunities and requests for new service offerings</a:t>
            </a:r>
          </a:p>
          <a:p>
            <a:endParaRPr lang="en-US" dirty="0"/>
          </a:p>
        </p:txBody>
      </p:sp>
      <p:sp>
        <p:nvSpPr>
          <p:cNvPr id="3" name="Title 2"/>
          <p:cNvSpPr>
            <a:spLocks noGrp="1"/>
          </p:cNvSpPr>
          <p:nvPr>
            <p:ph type="title"/>
          </p:nvPr>
        </p:nvSpPr>
        <p:spPr>
          <a:xfrm>
            <a:off x="609600" y="304800"/>
            <a:ext cx="6934200" cy="609600"/>
          </a:xfrm>
        </p:spPr>
        <p:txBody>
          <a:bodyPr/>
          <a:lstStyle/>
          <a:p>
            <a:r>
              <a:rPr lang="en-US" dirty="0" smtClean="0"/>
              <a:t>It’s All in the Delivery</a:t>
            </a:r>
            <a:endParaRPr lang="en-US" dirty="0"/>
          </a:p>
        </p:txBody>
      </p:sp>
      <p:sp>
        <p:nvSpPr>
          <p:cNvPr id="4" name="Oval 3"/>
          <p:cNvSpPr/>
          <p:nvPr/>
        </p:nvSpPr>
        <p:spPr>
          <a:xfrm>
            <a:off x="2667000" y="3505200"/>
            <a:ext cx="3810000" cy="2743200"/>
          </a:xfrm>
          <a:prstGeom prst="ellipse">
            <a:avLst/>
          </a:prstGeom>
          <a:solidFill>
            <a:srgbClr val="D4781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Client touch points</a:t>
            </a:r>
          </a:p>
        </p:txBody>
      </p:sp>
      <p:sp>
        <p:nvSpPr>
          <p:cNvPr id="5" name="Isosceles Triangle 4"/>
          <p:cNvSpPr/>
          <p:nvPr/>
        </p:nvSpPr>
        <p:spPr>
          <a:xfrm>
            <a:off x="2209800" y="2971800"/>
            <a:ext cx="4800600" cy="2819400"/>
          </a:xfrm>
          <a:prstGeom prst="triangle">
            <a:avLst>
              <a:gd name="adj" fmla="val 50000"/>
            </a:avLst>
          </a:prstGeom>
          <a:solidFill>
            <a:srgbClr val="DCE6F2">
              <a:alpha val="50000"/>
            </a:srgbClr>
          </a:solidFill>
          <a:ln w="25400" cap="flat" cmpd="sng" algn="ctr">
            <a:solidFill>
              <a:srgbClr val="385D8A">
                <a:alpha val="50196"/>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cxnSp>
        <p:nvCxnSpPr>
          <p:cNvPr id="6" name="Straight Connector 5"/>
          <p:cNvCxnSpPr/>
          <p:nvPr/>
        </p:nvCxnSpPr>
        <p:spPr>
          <a:xfrm>
            <a:off x="3886200" y="3886200"/>
            <a:ext cx="1447800" cy="0"/>
          </a:xfrm>
          <a:prstGeom prst="line">
            <a:avLst/>
          </a:prstGeom>
          <a:noFill/>
          <a:ln w="9525" cap="flat" cmpd="sng" algn="ctr">
            <a:solidFill>
              <a:srgbClr val="4F81BD">
                <a:shade val="95000"/>
                <a:satMod val="105000"/>
                <a:alpha val="50000"/>
              </a:srgbClr>
            </a:solidFill>
            <a:prstDash val="solid"/>
          </a:ln>
          <a:effectLst/>
        </p:spPr>
      </p:cxnSp>
      <p:cxnSp>
        <p:nvCxnSpPr>
          <p:cNvPr id="7" name="Straight Connector 6"/>
          <p:cNvCxnSpPr/>
          <p:nvPr/>
        </p:nvCxnSpPr>
        <p:spPr>
          <a:xfrm>
            <a:off x="3124200" y="4800600"/>
            <a:ext cx="2971800" cy="0"/>
          </a:xfrm>
          <a:prstGeom prst="line">
            <a:avLst/>
          </a:prstGeom>
          <a:noFill/>
          <a:ln w="9525" cap="flat" cmpd="sng" algn="ctr">
            <a:solidFill>
              <a:srgbClr val="4F81BD">
                <a:shade val="95000"/>
                <a:satMod val="105000"/>
                <a:alpha val="50000"/>
              </a:srgbClr>
            </a:solidFill>
            <a:prstDash val="solid"/>
          </a:ln>
          <a:effectLst/>
        </p:spPr>
      </p:cxnSp>
      <p:sp>
        <p:nvSpPr>
          <p:cNvPr id="8" name="TextBox 7"/>
          <p:cNvSpPr txBox="1"/>
          <p:nvPr/>
        </p:nvSpPr>
        <p:spPr>
          <a:xfrm>
            <a:off x="4327955" y="3239869"/>
            <a:ext cx="661078" cy="646331"/>
          </a:xfrm>
          <a:prstGeom prst="rect">
            <a:avLst/>
          </a:prstGeom>
          <a:noFill/>
        </p:spPr>
        <p:txBody>
          <a:bodyPr wrap="none" rtlCol="0">
            <a:spAutoFit/>
          </a:bodyPr>
          <a:lstStyle/>
          <a:p>
            <a:pPr algn="ctr" fontAlgn="auto">
              <a:spcBef>
                <a:spcPts val="0"/>
              </a:spcBef>
              <a:spcAft>
                <a:spcPts val="0"/>
              </a:spcAft>
            </a:pPr>
            <a:r>
              <a:rPr lang="en-US" sz="1800" dirty="0" smtClean="0">
                <a:solidFill>
                  <a:srgbClr val="002060"/>
                </a:solidFill>
                <a:latin typeface="Calibri"/>
              </a:rPr>
              <a:t>Exec.</a:t>
            </a:r>
          </a:p>
          <a:p>
            <a:pPr algn="ctr" fontAlgn="auto">
              <a:spcBef>
                <a:spcPts val="0"/>
              </a:spcBef>
              <a:spcAft>
                <a:spcPts val="0"/>
              </a:spcAft>
            </a:pPr>
            <a:r>
              <a:rPr lang="en-US" sz="1800" dirty="0" smtClean="0">
                <a:solidFill>
                  <a:srgbClr val="002060"/>
                </a:solidFill>
                <a:latin typeface="Calibri"/>
              </a:rPr>
              <a:t>Staff</a:t>
            </a:r>
            <a:endParaRPr lang="en-US" sz="1800" dirty="0">
              <a:solidFill>
                <a:srgbClr val="002060"/>
              </a:solidFill>
              <a:latin typeface="Calibri"/>
            </a:endParaRPr>
          </a:p>
        </p:txBody>
      </p:sp>
      <p:sp>
        <p:nvSpPr>
          <p:cNvPr id="9" name="TextBox 8"/>
          <p:cNvSpPr txBox="1"/>
          <p:nvPr/>
        </p:nvSpPr>
        <p:spPr>
          <a:xfrm>
            <a:off x="3851129" y="4126468"/>
            <a:ext cx="1443793" cy="369332"/>
          </a:xfrm>
          <a:prstGeom prst="rect">
            <a:avLst/>
          </a:prstGeom>
          <a:noFill/>
        </p:spPr>
        <p:txBody>
          <a:bodyPr wrap="none" rtlCol="0">
            <a:spAutoFit/>
          </a:bodyPr>
          <a:lstStyle/>
          <a:p>
            <a:pPr fontAlgn="auto">
              <a:spcBef>
                <a:spcPts val="0"/>
              </a:spcBef>
              <a:spcAft>
                <a:spcPts val="0"/>
              </a:spcAft>
            </a:pPr>
            <a:r>
              <a:rPr lang="en-US" sz="1800" dirty="0" smtClean="0">
                <a:solidFill>
                  <a:srgbClr val="002060"/>
                </a:solidFill>
                <a:latin typeface="Calibri"/>
              </a:rPr>
              <a:t>Management</a:t>
            </a:r>
            <a:endParaRPr lang="en-US" sz="1800" dirty="0">
              <a:solidFill>
                <a:srgbClr val="002060"/>
              </a:solidFill>
              <a:latin typeface="Calibri"/>
            </a:endParaRPr>
          </a:p>
        </p:txBody>
      </p:sp>
      <p:sp>
        <p:nvSpPr>
          <p:cNvPr id="10" name="TextBox 9"/>
          <p:cNvSpPr txBox="1"/>
          <p:nvPr/>
        </p:nvSpPr>
        <p:spPr>
          <a:xfrm>
            <a:off x="3450072" y="5040868"/>
            <a:ext cx="2417328" cy="369332"/>
          </a:xfrm>
          <a:prstGeom prst="rect">
            <a:avLst/>
          </a:prstGeom>
          <a:noFill/>
        </p:spPr>
        <p:txBody>
          <a:bodyPr wrap="none" rtlCol="0">
            <a:spAutoFit/>
          </a:bodyPr>
          <a:lstStyle/>
          <a:p>
            <a:pPr fontAlgn="auto">
              <a:spcBef>
                <a:spcPts val="0"/>
              </a:spcBef>
              <a:spcAft>
                <a:spcPts val="0"/>
              </a:spcAft>
            </a:pPr>
            <a:r>
              <a:rPr lang="en-US" sz="1800" dirty="0" smtClean="0">
                <a:solidFill>
                  <a:srgbClr val="002060"/>
                </a:solidFill>
                <a:latin typeface="Calibri"/>
              </a:rPr>
              <a:t>Individual Contributors</a:t>
            </a:r>
            <a:endParaRPr lang="en-US" sz="1800" dirty="0">
              <a:solidFill>
                <a:srgbClr val="002060"/>
              </a:solidFill>
              <a:latin typeface="Calibri"/>
            </a:endParaRPr>
          </a:p>
        </p:txBody>
      </p:sp>
    </p:spTree>
    <p:extLst>
      <p:ext uri="{BB962C8B-B14F-4D97-AF65-F5344CB8AC3E}">
        <p14:creationId xmlns:p14="http://schemas.microsoft.com/office/powerpoint/2010/main" val="401421020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15200" cy="990600"/>
          </a:xfrm>
        </p:spPr>
        <p:txBody>
          <a:bodyPr/>
          <a:lstStyle/>
          <a:p>
            <a:r>
              <a:rPr lang="en-US" dirty="0" smtClean="0"/>
              <a:t>More Power Questions</a:t>
            </a:r>
            <a:endParaRPr lang="en-US" dirty="0"/>
          </a:p>
        </p:txBody>
      </p:sp>
      <p:sp>
        <p:nvSpPr>
          <p:cNvPr id="3" name="Text Placeholder 2"/>
          <p:cNvSpPr>
            <a:spLocks noGrp="1"/>
          </p:cNvSpPr>
          <p:nvPr>
            <p:ph type="body" sz="quarter" idx="10"/>
          </p:nvPr>
        </p:nvSpPr>
        <p:spPr/>
        <p:txBody>
          <a:bodyPr/>
          <a:lstStyle/>
          <a:p>
            <a:r>
              <a:rPr lang="en-US" dirty="0" smtClean="0"/>
              <a:t>“If I could change one thing about what we are doing that would really help you, what would that be?”</a:t>
            </a:r>
          </a:p>
          <a:p>
            <a:endParaRPr lang="en-US" dirty="0"/>
          </a:p>
          <a:p>
            <a:r>
              <a:rPr lang="en-US" dirty="0" smtClean="0"/>
              <a:t>“What do I need to know that we have not discussed?”</a:t>
            </a:r>
          </a:p>
          <a:p>
            <a:endParaRPr lang="en-US" dirty="0"/>
          </a:p>
          <a:p>
            <a:r>
              <a:rPr lang="en-US" i="1" dirty="0" smtClean="0">
                <a:solidFill>
                  <a:srgbClr val="D4781D"/>
                </a:solidFill>
              </a:rPr>
              <a:t>What other questions would you add?</a:t>
            </a:r>
          </a:p>
          <a:p>
            <a:endParaRPr lang="en-US" dirty="0"/>
          </a:p>
          <a:p>
            <a:endParaRPr lang="en-US" dirty="0"/>
          </a:p>
        </p:txBody>
      </p:sp>
    </p:spTree>
    <p:extLst>
      <p:ext uri="{BB962C8B-B14F-4D97-AF65-F5344CB8AC3E}">
        <p14:creationId xmlns:p14="http://schemas.microsoft.com/office/powerpoint/2010/main" val="32805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914400"/>
          </a:xfrm>
        </p:spPr>
        <p:txBody>
          <a:bodyPr/>
          <a:lstStyle/>
          <a:p>
            <a:r>
              <a:rPr lang="en-US" dirty="0" smtClean="0"/>
              <a:t>Asking for Referrals</a:t>
            </a:r>
            <a:endParaRPr lang="en-US" dirty="0"/>
          </a:p>
        </p:txBody>
      </p:sp>
      <p:sp>
        <p:nvSpPr>
          <p:cNvPr id="3" name="Text Placeholder 2"/>
          <p:cNvSpPr>
            <a:spLocks noGrp="1"/>
          </p:cNvSpPr>
          <p:nvPr>
            <p:ph type="body" sz="quarter" idx="10"/>
          </p:nvPr>
        </p:nvSpPr>
        <p:spPr/>
        <p:txBody>
          <a:bodyPr/>
          <a:lstStyle/>
          <a:p>
            <a:r>
              <a:rPr lang="en-US" dirty="0" smtClean="0"/>
              <a:t>When?</a:t>
            </a:r>
          </a:p>
          <a:p>
            <a:pPr lvl="1"/>
            <a:r>
              <a:rPr lang="en-US" sz="2000" dirty="0" smtClean="0"/>
              <a:t>End of great assignment – real results</a:t>
            </a:r>
          </a:p>
          <a:p>
            <a:pPr lvl="1"/>
            <a:r>
              <a:rPr lang="en-US" sz="2000" dirty="0" smtClean="0"/>
              <a:t>Following testimonial</a:t>
            </a:r>
          </a:p>
          <a:p>
            <a:endParaRPr lang="en-US" sz="2000" dirty="0"/>
          </a:p>
          <a:p>
            <a:r>
              <a:rPr lang="en-US" dirty="0" smtClean="0"/>
              <a:t>How?</a:t>
            </a:r>
          </a:p>
          <a:p>
            <a:pPr lvl="1"/>
            <a:r>
              <a:rPr lang="en-US" sz="2000" dirty="0"/>
              <a:t>In person or on the </a:t>
            </a:r>
            <a:r>
              <a:rPr lang="en-US" sz="2000" dirty="0" smtClean="0"/>
              <a:t>phone</a:t>
            </a:r>
          </a:p>
          <a:p>
            <a:pPr lvl="1"/>
            <a:endParaRPr lang="en-US" sz="2000" dirty="0"/>
          </a:p>
          <a:p>
            <a:r>
              <a:rPr lang="en-US" dirty="0" smtClean="0"/>
              <a:t>What do you ask for?</a:t>
            </a:r>
          </a:p>
          <a:p>
            <a:pPr marL="682625" lvl="2" indent="-217488"/>
            <a:r>
              <a:rPr lang="en-US" sz="2000" dirty="0"/>
              <a:t>Specific request (enlightened leaders, 100+ employees, 25M+ revenue)</a:t>
            </a:r>
          </a:p>
          <a:p>
            <a:endParaRPr lang="en-US" dirty="0"/>
          </a:p>
        </p:txBody>
      </p:sp>
    </p:spTree>
    <p:extLst>
      <p:ext uri="{BB962C8B-B14F-4D97-AF65-F5344CB8AC3E}">
        <p14:creationId xmlns:p14="http://schemas.microsoft.com/office/powerpoint/2010/main" val="994815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p:txBody>
          <a:bodyPr>
            <a:normAutofit/>
          </a:bodyPr>
          <a:lstStyle/>
          <a:p>
            <a:pPr algn="ctr">
              <a:buFontTx/>
              <a:buNone/>
            </a:pPr>
            <a:endParaRPr lang="en-US" dirty="0" smtClean="0">
              <a:latin typeface="Comic Sans MS" pitchFamily="66" charset="0"/>
            </a:endParaRPr>
          </a:p>
          <a:p>
            <a:pPr algn="ctr">
              <a:buFontTx/>
              <a:buNone/>
            </a:pPr>
            <a:endParaRPr lang="en-US" dirty="0" smtClean="0">
              <a:latin typeface="Comic Sans MS" pitchFamily="66" charset="0"/>
            </a:endParaRPr>
          </a:p>
          <a:p>
            <a:pPr algn="ctr">
              <a:buFontTx/>
              <a:buNone/>
            </a:pPr>
            <a:r>
              <a:rPr lang="en-US" sz="2800" dirty="0" smtClean="0"/>
              <a:t>“</a:t>
            </a:r>
            <a:r>
              <a:rPr lang="en-US" sz="2800" dirty="0" smtClean="0">
                <a:latin typeface="Comic Sans MS" pitchFamily="66" charset="0"/>
              </a:rPr>
              <a:t>All of us are involved in selling every day.  Whenever we present a product or principle, inform a client, or instruct a child, we are engaging in </a:t>
            </a:r>
            <a:r>
              <a:rPr lang="en-US" sz="2800" dirty="0" smtClean="0">
                <a:solidFill>
                  <a:srgbClr val="FF6600"/>
                </a:solidFill>
                <a:latin typeface="Comic Sans MS" pitchFamily="66" charset="0"/>
              </a:rPr>
              <a:t>the art of effective persuasion</a:t>
            </a:r>
            <a:r>
              <a:rPr lang="en-US" sz="2800" dirty="0" smtClean="0">
                <a:latin typeface="Comic Sans MS" pitchFamily="66" charset="0"/>
              </a:rPr>
              <a:t>.</a:t>
            </a:r>
            <a:r>
              <a:rPr lang="en-US" sz="2800" dirty="0" smtClean="0"/>
              <a:t>”</a:t>
            </a:r>
            <a:endParaRPr lang="en-US" sz="2800" dirty="0" smtClean="0">
              <a:latin typeface="Comic Sans MS" pitchFamily="66" charset="0"/>
            </a:endParaRPr>
          </a:p>
          <a:p>
            <a:pPr algn="ctr">
              <a:buFontTx/>
              <a:buNone/>
            </a:pPr>
            <a:endParaRPr lang="en-US" sz="2800" dirty="0" smtClean="0">
              <a:latin typeface="Comic Sans MS" pitchFamily="66" charset="0"/>
            </a:endParaRPr>
          </a:p>
          <a:p>
            <a:pPr algn="ctr">
              <a:buFontTx/>
              <a:buNone/>
            </a:pPr>
            <a:r>
              <a:rPr lang="en-US" sz="2800" dirty="0" smtClean="0">
                <a:latin typeface="Comic Sans MS" pitchFamily="66" charset="0"/>
              </a:rPr>
              <a:t>				</a:t>
            </a:r>
            <a:r>
              <a:rPr lang="en-US" sz="2800" dirty="0" err="1" smtClean="0">
                <a:latin typeface="Comic Sans MS" pitchFamily="66" charset="0"/>
              </a:rPr>
              <a:t>Zig</a:t>
            </a:r>
            <a:r>
              <a:rPr lang="en-US" sz="2800" dirty="0" smtClean="0">
                <a:latin typeface="Comic Sans MS" pitchFamily="66" charset="0"/>
              </a:rPr>
              <a:t> </a:t>
            </a:r>
            <a:r>
              <a:rPr lang="en-US" sz="2800" dirty="0" err="1" smtClean="0">
                <a:latin typeface="Comic Sans MS" pitchFamily="66" charset="0"/>
              </a:rPr>
              <a:t>Ziglar</a:t>
            </a:r>
            <a:endParaRPr lang="en-US" sz="2800" dirty="0" smtClean="0">
              <a:latin typeface="Comic Sans MS" pitchFamily="66" charset="0"/>
            </a:endParaRPr>
          </a:p>
          <a:p>
            <a:pPr>
              <a:buFontTx/>
              <a:buNone/>
            </a:pPr>
            <a:endParaRPr lang="en-US" dirty="0" smtClean="0"/>
          </a:p>
        </p:txBody>
      </p:sp>
      <p:sp>
        <p:nvSpPr>
          <p:cNvPr id="83970" name="Rectangle 2"/>
          <p:cNvSpPr>
            <a:spLocks noGrp="1" noChangeArrowheads="1"/>
          </p:cNvSpPr>
          <p:nvPr>
            <p:ph type="title"/>
          </p:nvPr>
        </p:nvSpPr>
        <p:spPr>
          <a:xfrm>
            <a:off x="457200" y="304800"/>
            <a:ext cx="7772400" cy="990600"/>
          </a:xfrm>
        </p:spPr>
        <p:txBody>
          <a:bodyPr>
            <a:normAutofit fontScale="90000"/>
          </a:bodyPr>
          <a:lstStyle/>
          <a:p>
            <a:r>
              <a:rPr lang="en-US" dirty="0" smtClean="0"/>
              <a:t>Understanding Wants &amp; Needs = SALES</a:t>
            </a:r>
          </a:p>
        </p:txBody>
      </p:sp>
    </p:spTree>
    <p:extLst>
      <p:ext uri="{BB962C8B-B14F-4D97-AF65-F5344CB8AC3E}">
        <p14:creationId xmlns:p14="http://schemas.microsoft.com/office/powerpoint/2010/main" val="20371011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1">
                                            <p:txEl>
                                              <p:pRg st="2" end="2"/>
                                            </p:txEl>
                                          </p:spTgt>
                                        </p:tgtEl>
                                        <p:attrNameLst>
                                          <p:attrName>style.visibility</p:attrName>
                                        </p:attrNameLst>
                                      </p:cBhvr>
                                      <p:to>
                                        <p:strVal val="visible"/>
                                      </p:to>
                                    </p:set>
                                    <p:anim calcmode="lin" valueType="num">
                                      <p:cBhvr additive="base">
                                        <p:cTn id="7" dur="5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971">
                                            <p:txEl>
                                              <p:pRg st="4" end="4"/>
                                            </p:txEl>
                                          </p:spTgt>
                                        </p:tgtEl>
                                        <p:attrNameLst>
                                          <p:attrName>style.visibility</p:attrName>
                                        </p:attrNameLst>
                                      </p:cBhvr>
                                      <p:to>
                                        <p:strVal val="visible"/>
                                      </p:to>
                                    </p:set>
                                    <p:anim calcmode="lin" valueType="num">
                                      <p:cBhvr additive="base">
                                        <p:cTn id="11" dur="5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39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162800" cy="533401"/>
          </a:xfrm>
        </p:spPr>
        <p:txBody>
          <a:bodyPr/>
          <a:lstStyle/>
          <a:p>
            <a:r>
              <a:rPr lang="en-US" dirty="0" smtClean="0"/>
              <a:t>All Hands Approach to BD</a:t>
            </a:r>
            <a:endParaRPr lang="en-US" dirty="0"/>
          </a:p>
        </p:txBody>
      </p:sp>
      <p:sp>
        <p:nvSpPr>
          <p:cNvPr id="3" name="Content Placeholder 2"/>
          <p:cNvSpPr>
            <a:spLocks noGrp="1"/>
          </p:cNvSpPr>
          <p:nvPr>
            <p:ph idx="1"/>
          </p:nvPr>
        </p:nvSpPr>
        <p:spPr>
          <a:xfrm>
            <a:off x="685800" y="1447800"/>
            <a:ext cx="8158163" cy="4556125"/>
          </a:xfrm>
        </p:spPr>
        <p:txBody>
          <a:bodyPr/>
          <a:lstStyle/>
          <a:p>
            <a:pPr marL="0" indent="0">
              <a:buNone/>
            </a:pPr>
            <a:r>
              <a:rPr lang="en-US" dirty="0"/>
              <a:t>“… the job of selling doesn’t have to conflict with our personal values. I have always thought of the business development and sales aspect of this work as being either hat-in-hand humbly asking for work from people we know, or a bit of sleazy manipulation</a:t>
            </a:r>
            <a:r>
              <a:rPr lang="en-US" dirty="0" smtClean="0"/>
              <a:t>.</a:t>
            </a:r>
          </a:p>
          <a:p>
            <a:pPr marL="0" indent="0">
              <a:buNone/>
            </a:pPr>
            <a:endParaRPr lang="en-US" dirty="0"/>
          </a:p>
          <a:p>
            <a:pPr marL="0" indent="0">
              <a:buNone/>
            </a:pPr>
            <a:r>
              <a:rPr lang="en-US" dirty="0" smtClean="0"/>
              <a:t> </a:t>
            </a:r>
            <a:r>
              <a:rPr lang="en-US" dirty="0"/>
              <a:t>But </a:t>
            </a:r>
            <a:r>
              <a:rPr lang="en-US" dirty="0" smtClean="0"/>
              <a:t>you have helped me realize </a:t>
            </a:r>
            <a:r>
              <a:rPr lang="en-US" dirty="0"/>
              <a:t>how just improving … the </a:t>
            </a:r>
            <a:r>
              <a:rPr lang="en-US" dirty="0" smtClean="0"/>
              <a:t>relationship, listening and </a:t>
            </a:r>
            <a:r>
              <a:rPr lang="en-US" dirty="0"/>
              <a:t>how to apply [key] skills can allow </a:t>
            </a:r>
            <a:r>
              <a:rPr lang="en-US" dirty="0" smtClean="0"/>
              <a:t>me </a:t>
            </a:r>
            <a:r>
              <a:rPr lang="en-US" dirty="0"/>
              <a:t>to be successful … to meet clients’ needs in a much more positive way.” </a:t>
            </a:r>
            <a:r>
              <a:rPr lang="en-US" dirty="0" smtClean="0"/>
              <a:t>		[</a:t>
            </a:r>
            <a:r>
              <a:rPr lang="en-US" dirty="0"/>
              <a:t>IT Program Manager]</a:t>
            </a:r>
          </a:p>
        </p:txBody>
      </p:sp>
    </p:spTree>
    <p:extLst>
      <p:ext uri="{BB962C8B-B14F-4D97-AF65-F5344CB8AC3E}">
        <p14:creationId xmlns:p14="http://schemas.microsoft.com/office/powerpoint/2010/main" val="26504416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15200" cy="838200"/>
          </a:xfrm>
        </p:spPr>
        <p:txBody>
          <a:bodyPr/>
          <a:lstStyle/>
          <a:p>
            <a:r>
              <a:rPr lang="en-US" dirty="0" smtClean="0"/>
              <a:t>One Simple Change</a:t>
            </a:r>
            <a:endParaRPr lang="en-US" dirty="0"/>
          </a:p>
        </p:txBody>
      </p:sp>
      <p:sp>
        <p:nvSpPr>
          <p:cNvPr id="3" name="Text Placeholder 2"/>
          <p:cNvSpPr>
            <a:spLocks noGrp="1"/>
          </p:cNvSpPr>
          <p:nvPr>
            <p:ph type="body" sz="quarter" idx="10"/>
          </p:nvPr>
        </p:nvSpPr>
        <p:spPr/>
        <p:txBody>
          <a:bodyPr/>
          <a:lstStyle/>
          <a:p>
            <a:r>
              <a:rPr lang="en-US" dirty="0" smtClean="0"/>
              <a:t>Based on discussion, what one action can you commit to over the next week to:</a:t>
            </a:r>
          </a:p>
          <a:p>
            <a:pPr lvl="1"/>
            <a:r>
              <a:rPr lang="en-US" dirty="0" smtClean="0"/>
              <a:t>Seek a referral (testimonial)</a:t>
            </a:r>
          </a:p>
          <a:p>
            <a:pPr lvl="1"/>
            <a:r>
              <a:rPr lang="en-US" dirty="0" smtClean="0"/>
              <a:t>Learn more about client’s real needs </a:t>
            </a:r>
          </a:p>
          <a:p>
            <a:pPr lvl="1"/>
            <a:r>
              <a:rPr lang="en-US" dirty="0" smtClean="0"/>
              <a:t>Ask “power questions” to validate what you think you already know</a:t>
            </a:r>
          </a:p>
          <a:p>
            <a:pPr lvl="1"/>
            <a:r>
              <a:rPr lang="en-US" dirty="0" smtClean="0"/>
              <a:t>Implement something else that came to mind during our discussion?</a:t>
            </a:r>
            <a:endParaRPr lang="en-US" dirty="0"/>
          </a:p>
        </p:txBody>
      </p:sp>
    </p:spTree>
    <p:extLst>
      <p:ext uri="{BB962C8B-B14F-4D97-AF65-F5344CB8AC3E}">
        <p14:creationId xmlns:p14="http://schemas.microsoft.com/office/powerpoint/2010/main" val="274520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914400" y="1143000"/>
            <a:ext cx="7929563" cy="4860925"/>
          </a:xfrm>
        </p:spPr>
        <p:txBody>
          <a:bodyPr/>
          <a:lstStyle/>
          <a:p>
            <a:pPr>
              <a:buFont typeface="Wingdings" pitchFamily="2" charset="2"/>
              <a:buNone/>
            </a:pPr>
            <a:r>
              <a:rPr lang="en-US" sz="3600" dirty="0" smtClean="0"/>
              <a:t>Questions?</a:t>
            </a:r>
          </a:p>
          <a:p>
            <a:endParaRPr lang="en-US" dirty="0" smtClean="0"/>
          </a:p>
          <a:p>
            <a:r>
              <a:rPr lang="en-US" dirty="0" smtClean="0"/>
              <a:t>Lesley Boucher</a:t>
            </a:r>
            <a:br>
              <a:rPr lang="en-US" dirty="0" smtClean="0"/>
            </a:br>
            <a:r>
              <a:rPr lang="en-US" dirty="0" smtClean="0">
                <a:hlinkClick r:id="rId3"/>
              </a:rPr>
              <a:t>lesley.boucher@pensaregroup.com</a:t>
            </a:r>
            <a:r>
              <a:rPr lang="en-US" dirty="0" smtClean="0"/>
              <a:t/>
            </a:r>
            <a:br>
              <a:rPr lang="en-US" dirty="0" smtClean="0"/>
            </a:br>
            <a:r>
              <a:rPr lang="en-US" dirty="0" smtClean="0"/>
              <a:t>240 381 7287</a:t>
            </a:r>
          </a:p>
          <a:p>
            <a:endParaRPr lang="en-US" dirty="0"/>
          </a:p>
        </p:txBody>
      </p:sp>
      <p:sp>
        <p:nvSpPr>
          <p:cNvPr id="22531" name="Title 1"/>
          <p:cNvSpPr>
            <a:spLocks noGrp="1"/>
          </p:cNvSpPr>
          <p:nvPr>
            <p:ph type="title"/>
          </p:nvPr>
        </p:nvSpPr>
        <p:spPr>
          <a:xfrm>
            <a:off x="609600" y="304800"/>
            <a:ext cx="6858000" cy="609600"/>
          </a:xfrm>
        </p:spPr>
        <p:txBody>
          <a:bodyPr/>
          <a:lstStyle/>
          <a:p>
            <a:r>
              <a:rPr lang="en-US" dirty="0" smtClean="0"/>
              <a:t>Thank You </a:t>
            </a:r>
          </a:p>
        </p:txBody>
      </p:sp>
    </p:spTree>
    <p:extLst>
      <p:ext uri="{BB962C8B-B14F-4D97-AF65-F5344CB8AC3E}">
        <p14:creationId xmlns:p14="http://schemas.microsoft.com/office/powerpoint/2010/main" val="124630832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7963" y="323850"/>
            <a:ext cx="8331237" cy="590550"/>
          </a:xfrm>
        </p:spPr>
        <p:txBody>
          <a:bodyPr/>
          <a:lstStyle/>
          <a:p>
            <a:r>
              <a:rPr lang="en-US" dirty="0" smtClean="0"/>
              <a:t>Highest and Best Use of Our Time</a:t>
            </a:r>
            <a:endParaRPr lang="en-US" dirty="0"/>
          </a:p>
        </p:txBody>
      </p:sp>
      <p:pic>
        <p:nvPicPr>
          <p:cNvPr id="4" name="Content Placeholder 3" descr="BD18241_"/>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rot="10800000">
            <a:off x="1830506" y="1313835"/>
            <a:ext cx="5559187" cy="4802187"/>
          </a:xfrm>
        </p:spPr>
      </p:pic>
      <p:sp>
        <p:nvSpPr>
          <p:cNvPr id="5" name="TextBox 4"/>
          <p:cNvSpPr txBox="1"/>
          <p:nvPr/>
        </p:nvSpPr>
        <p:spPr>
          <a:xfrm>
            <a:off x="2667000" y="1524000"/>
            <a:ext cx="3886200" cy="646331"/>
          </a:xfrm>
          <a:prstGeom prst="rect">
            <a:avLst/>
          </a:prstGeom>
          <a:noFill/>
        </p:spPr>
        <p:txBody>
          <a:bodyPr wrap="square" rtlCol="0">
            <a:spAutoFit/>
          </a:bodyPr>
          <a:lstStyle/>
          <a:p>
            <a:r>
              <a:rPr lang="en-US" dirty="0" smtClean="0"/>
              <a:t>Customer Loyalty</a:t>
            </a:r>
            <a:endParaRPr lang="en-US" dirty="0"/>
          </a:p>
        </p:txBody>
      </p:sp>
      <p:sp>
        <p:nvSpPr>
          <p:cNvPr id="6" name="TextBox 5"/>
          <p:cNvSpPr txBox="1"/>
          <p:nvPr/>
        </p:nvSpPr>
        <p:spPr>
          <a:xfrm>
            <a:off x="7239000" y="1600200"/>
            <a:ext cx="1600200" cy="584775"/>
          </a:xfrm>
          <a:prstGeom prst="rect">
            <a:avLst/>
          </a:prstGeom>
          <a:noFill/>
        </p:spPr>
        <p:txBody>
          <a:bodyPr wrap="square" rtlCol="0">
            <a:spAutoFit/>
          </a:bodyPr>
          <a:lstStyle/>
          <a:p>
            <a:r>
              <a:rPr lang="en-US" sz="3200" dirty="0" smtClean="0">
                <a:solidFill>
                  <a:srgbClr val="341859"/>
                </a:solidFill>
                <a:latin typeface="Verdana" pitchFamily="34" charset="0"/>
                <a:ea typeface="Verdana" pitchFamily="34" charset="0"/>
                <a:cs typeface="Verdana" pitchFamily="34" charset="0"/>
              </a:rPr>
              <a:t>“Why”</a:t>
            </a:r>
            <a:endParaRPr lang="en-US" sz="3200" dirty="0">
              <a:solidFill>
                <a:srgbClr val="341859"/>
              </a:solidFill>
              <a:latin typeface="Verdana" pitchFamily="34" charset="0"/>
              <a:ea typeface="Verdana" pitchFamily="34" charset="0"/>
              <a:cs typeface="Verdana" pitchFamily="34" charset="0"/>
            </a:endParaRPr>
          </a:p>
        </p:txBody>
      </p:sp>
      <p:sp>
        <p:nvSpPr>
          <p:cNvPr id="7" name="TextBox 6"/>
          <p:cNvSpPr txBox="1"/>
          <p:nvPr/>
        </p:nvSpPr>
        <p:spPr>
          <a:xfrm>
            <a:off x="3429000" y="2533471"/>
            <a:ext cx="2971800" cy="1138773"/>
          </a:xfrm>
          <a:prstGeom prst="rect">
            <a:avLst/>
          </a:prstGeom>
          <a:noFill/>
        </p:spPr>
        <p:txBody>
          <a:bodyPr wrap="square" rtlCol="0">
            <a:spAutoFit/>
          </a:bodyPr>
          <a:lstStyle/>
          <a:p>
            <a:r>
              <a:rPr lang="en-US" sz="3400" dirty="0" smtClean="0"/>
              <a:t> Customer Experience</a:t>
            </a:r>
            <a:endParaRPr lang="en-US" sz="3400" dirty="0"/>
          </a:p>
        </p:txBody>
      </p:sp>
      <p:sp>
        <p:nvSpPr>
          <p:cNvPr id="8" name="TextBox 7"/>
          <p:cNvSpPr txBox="1"/>
          <p:nvPr/>
        </p:nvSpPr>
        <p:spPr>
          <a:xfrm>
            <a:off x="3886200" y="3799582"/>
            <a:ext cx="1447800" cy="1077218"/>
          </a:xfrm>
          <a:prstGeom prst="rect">
            <a:avLst/>
          </a:prstGeom>
          <a:noFill/>
        </p:spPr>
        <p:txBody>
          <a:bodyPr wrap="square" rtlCol="0">
            <a:spAutoFit/>
          </a:bodyPr>
          <a:lstStyle/>
          <a:p>
            <a:r>
              <a:rPr lang="en-US" sz="3200" dirty="0" smtClean="0"/>
              <a:t>Wants/Needs</a:t>
            </a:r>
            <a:endParaRPr lang="en-US" sz="3200" dirty="0"/>
          </a:p>
        </p:txBody>
      </p:sp>
      <p:sp>
        <p:nvSpPr>
          <p:cNvPr id="9" name="TextBox 8"/>
          <p:cNvSpPr txBox="1"/>
          <p:nvPr/>
        </p:nvSpPr>
        <p:spPr>
          <a:xfrm>
            <a:off x="4381500" y="5105400"/>
            <a:ext cx="571500" cy="707886"/>
          </a:xfrm>
          <a:prstGeom prst="rect">
            <a:avLst/>
          </a:prstGeom>
          <a:noFill/>
        </p:spPr>
        <p:txBody>
          <a:bodyPr wrap="square" rtlCol="0">
            <a:spAutoFit/>
          </a:bodyPr>
          <a:lstStyle/>
          <a:p>
            <a:r>
              <a:rPr lang="en-US" sz="4000" b="1" dirty="0" smtClean="0">
                <a:solidFill>
                  <a:srgbClr val="336600"/>
                </a:solidFill>
              </a:rPr>
              <a:t>$</a:t>
            </a:r>
            <a:endParaRPr lang="en-US" sz="4000" b="1" dirty="0">
              <a:solidFill>
                <a:srgbClr val="336600"/>
              </a:solidFill>
            </a:endParaRPr>
          </a:p>
        </p:txBody>
      </p:sp>
      <p:sp>
        <p:nvSpPr>
          <p:cNvPr id="10" name="TextBox 9"/>
          <p:cNvSpPr txBox="1"/>
          <p:nvPr/>
        </p:nvSpPr>
        <p:spPr>
          <a:xfrm>
            <a:off x="6553200" y="2996625"/>
            <a:ext cx="1600200" cy="584775"/>
          </a:xfrm>
          <a:prstGeom prst="rect">
            <a:avLst/>
          </a:prstGeom>
          <a:noFill/>
        </p:spPr>
        <p:txBody>
          <a:bodyPr wrap="square" rtlCol="0">
            <a:spAutoFit/>
          </a:bodyPr>
          <a:lstStyle/>
          <a:p>
            <a:r>
              <a:rPr lang="en-US" sz="3200" dirty="0" smtClean="0">
                <a:solidFill>
                  <a:srgbClr val="341859"/>
                </a:solidFill>
                <a:latin typeface="Verdana" pitchFamily="34" charset="0"/>
                <a:ea typeface="Verdana" pitchFamily="34" charset="0"/>
                <a:cs typeface="Verdana" pitchFamily="34" charset="0"/>
              </a:rPr>
              <a:t>“How”</a:t>
            </a:r>
            <a:endParaRPr lang="en-US" sz="3200" dirty="0">
              <a:solidFill>
                <a:srgbClr val="341859"/>
              </a:solidFill>
              <a:latin typeface="Verdana" pitchFamily="34" charset="0"/>
              <a:ea typeface="Verdana" pitchFamily="34" charset="0"/>
              <a:cs typeface="Verdana" pitchFamily="34" charset="0"/>
            </a:endParaRPr>
          </a:p>
        </p:txBody>
      </p:sp>
      <p:sp>
        <p:nvSpPr>
          <p:cNvPr id="11" name="TextBox 10"/>
          <p:cNvSpPr txBox="1"/>
          <p:nvPr/>
        </p:nvSpPr>
        <p:spPr>
          <a:xfrm>
            <a:off x="5867400" y="4215825"/>
            <a:ext cx="1676400" cy="584775"/>
          </a:xfrm>
          <a:prstGeom prst="rect">
            <a:avLst/>
          </a:prstGeom>
          <a:noFill/>
        </p:spPr>
        <p:txBody>
          <a:bodyPr wrap="square" rtlCol="0">
            <a:spAutoFit/>
          </a:bodyPr>
          <a:lstStyle/>
          <a:p>
            <a:r>
              <a:rPr lang="en-US" sz="3200" dirty="0" smtClean="0">
                <a:solidFill>
                  <a:srgbClr val="341859"/>
                </a:solidFill>
                <a:latin typeface="Verdana" pitchFamily="34" charset="0"/>
                <a:ea typeface="Verdana" pitchFamily="34" charset="0"/>
                <a:cs typeface="Verdana" pitchFamily="34" charset="0"/>
              </a:rPr>
              <a:t>“What”</a:t>
            </a:r>
            <a:endParaRPr lang="en-US" sz="3200" dirty="0">
              <a:solidFill>
                <a:srgbClr val="341859"/>
              </a:solidFill>
              <a:latin typeface="Verdana" pitchFamily="34" charset="0"/>
              <a:ea typeface="Verdana" pitchFamily="34" charset="0"/>
              <a:cs typeface="Verdana" pitchFamily="34" charset="0"/>
            </a:endParaRPr>
          </a:p>
        </p:txBody>
      </p:sp>
      <p:sp>
        <p:nvSpPr>
          <p:cNvPr id="12" name="TextBox 11"/>
          <p:cNvSpPr txBox="1"/>
          <p:nvPr/>
        </p:nvSpPr>
        <p:spPr>
          <a:xfrm>
            <a:off x="5257800" y="5282625"/>
            <a:ext cx="2362200" cy="584775"/>
          </a:xfrm>
          <a:prstGeom prst="rect">
            <a:avLst/>
          </a:prstGeom>
          <a:noFill/>
        </p:spPr>
        <p:txBody>
          <a:bodyPr wrap="square" rtlCol="0">
            <a:spAutoFit/>
          </a:bodyPr>
          <a:lstStyle/>
          <a:p>
            <a:r>
              <a:rPr lang="en-US" sz="3200" dirty="0" smtClean="0">
                <a:solidFill>
                  <a:srgbClr val="341859"/>
                </a:solidFill>
                <a:latin typeface="Verdana" pitchFamily="34" charset="0"/>
                <a:ea typeface="Verdana" pitchFamily="34" charset="0"/>
                <a:cs typeface="Verdana" pitchFamily="34" charset="0"/>
              </a:rPr>
              <a:t>Goal!</a:t>
            </a:r>
            <a:endParaRPr lang="en-US" sz="3200" dirty="0">
              <a:solidFill>
                <a:srgbClr val="341859"/>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035530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3048000"/>
            <a:ext cx="7010400" cy="1143000"/>
          </a:xfrm>
        </p:spPr>
        <p:txBody>
          <a:bodyPr/>
          <a:lstStyle/>
          <a:p>
            <a:r>
              <a:rPr lang="en-US" dirty="0" smtClean="0"/>
              <a:t>“Why” Customer Loyalty: </a:t>
            </a:r>
            <a:br>
              <a:rPr lang="en-US" dirty="0" smtClean="0"/>
            </a:br>
            <a:r>
              <a:rPr lang="en-US" dirty="0" smtClean="0"/>
              <a:t>A Strategic Choice?</a:t>
            </a:r>
            <a:endParaRPr lang="en-US" dirty="0"/>
          </a:p>
        </p:txBody>
      </p:sp>
      <p:sp>
        <p:nvSpPr>
          <p:cNvPr id="5" name="Subtitle 4"/>
          <p:cNvSpPr>
            <a:spLocks noGrp="1"/>
          </p:cNvSpPr>
          <p:nvPr>
            <p:ph type="subTitle" idx="1"/>
          </p:nvPr>
        </p:nvSpPr>
        <p:spPr/>
        <p:txBody>
          <a:bodyPr/>
          <a:lstStyle/>
          <a:p>
            <a:r>
              <a:rPr lang="en-US" sz="2000" dirty="0">
                <a:latin typeface="Times" pitchFamily="18" charset="0"/>
              </a:rPr>
              <a:t>“Each day be grateful for three things:  past clients, current clients and future clients.” 				-</a:t>
            </a:r>
            <a:r>
              <a:rPr lang="en-US" sz="1800" dirty="0" err="1">
                <a:latin typeface="Times" pitchFamily="18" charset="0"/>
              </a:rPr>
              <a:t>Shama</a:t>
            </a:r>
            <a:r>
              <a:rPr lang="en-US" sz="1800" dirty="0">
                <a:latin typeface="Times" pitchFamily="18" charset="0"/>
              </a:rPr>
              <a:t> </a:t>
            </a:r>
            <a:r>
              <a:rPr lang="en-US" sz="1800" dirty="0" err="1">
                <a:latin typeface="Times" pitchFamily="18" charset="0"/>
              </a:rPr>
              <a:t>Hyder</a:t>
            </a:r>
            <a:endParaRPr lang="en-US" sz="1800" dirty="0">
              <a:latin typeface="Times" pitchFamily="18" charset="0"/>
            </a:endParaRPr>
          </a:p>
          <a:p>
            <a:endParaRPr lang="en-US" dirty="0"/>
          </a:p>
        </p:txBody>
      </p:sp>
    </p:spTree>
    <p:extLst>
      <p:ext uri="{BB962C8B-B14F-4D97-AF65-F5344CB8AC3E}">
        <p14:creationId xmlns:p14="http://schemas.microsoft.com/office/powerpoint/2010/main" val="35402743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sp>
        <p:nvSpPr>
          <p:cNvPr id="5" name="Text Placeholder 4"/>
          <p:cNvSpPr>
            <a:spLocks noGrp="1"/>
          </p:cNvSpPr>
          <p:nvPr>
            <p:ph type="body" sz="quarter" idx="13"/>
          </p:nvPr>
        </p:nvSpPr>
        <p:spPr>
          <a:xfrm>
            <a:off x="398965" y="1373742"/>
            <a:ext cx="4393308" cy="343299"/>
          </a:xfrm>
        </p:spPr>
        <p:txBody>
          <a:bodyPr/>
          <a:lstStyle/>
          <a:p>
            <a:r>
              <a:rPr lang="en-US" dirty="0" smtClean="0"/>
              <a:t>Increased Engagement = Higher Spend</a:t>
            </a:r>
          </a:p>
          <a:p>
            <a:endParaRPr lang="en-US" dirty="0" smtClean="0"/>
          </a:p>
        </p:txBody>
      </p:sp>
      <p:sp>
        <p:nvSpPr>
          <p:cNvPr id="2" name="Title 1"/>
          <p:cNvSpPr>
            <a:spLocks noGrp="1"/>
          </p:cNvSpPr>
          <p:nvPr>
            <p:ph type="title"/>
          </p:nvPr>
        </p:nvSpPr>
        <p:spPr>
          <a:xfrm>
            <a:off x="609600" y="304800"/>
            <a:ext cx="7315200" cy="1066800"/>
          </a:xfrm>
        </p:spPr>
        <p:txBody>
          <a:bodyPr/>
          <a:lstStyle/>
          <a:p>
            <a:r>
              <a:rPr lang="en-US" dirty="0" smtClean="0"/>
              <a:t>Customer Engagement - Oracle</a:t>
            </a:r>
            <a:endParaRPr lang="en-US" dirty="0"/>
          </a:p>
        </p:txBody>
      </p:sp>
      <p:sp>
        <p:nvSpPr>
          <p:cNvPr id="32" name="Text Placeholder 4"/>
          <p:cNvSpPr txBox="1">
            <a:spLocks/>
          </p:cNvSpPr>
          <p:nvPr/>
        </p:nvSpPr>
        <p:spPr>
          <a:xfrm>
            <a:off x="5372310" y="1526141"/>
            <a:ext cx="2801078" cy="378859"/>
          </a:xfrm>
          <a:prstGeom prst="rect">
            <a:avLst/>
          </a:prstGeom>
        </p:spPr>
        <p:txBody>
          <a:bodyPr vert="horz" lIns="0" tIns="0" rIns="0" bIns="0" rtlCol="0">
            <a:noAutofit/>
          </a:bodyPr>
          <a:lstStyle/>
          <a:p>
            <a:pPr marL="1588" lvl="0">
              <a:lnSpc>
                <a:spcPct val="90000"/>
              </a:lnSpc>
              <a:buClr>
                <a:schemeClr val="tx1">
                  <a:lumMod val="60000"/>
                  <a:lumOff val="40000"/>
                </a:schemeClr>
              </a:buClr>
            </a:pPr>
            <a:r>
              <a:rPr lang="en-US" sz="2400" b="1" dirty="0" smtClean="0"/>
              <a:t>Relentless Focus on: </a:t>
            </a:r>
          </a:p>
        </p:txBody>
      </p:sp>
      <p:cxnSp>
        <p:nvCxnSpPr>
          <p:cNvPr id="35" name="Straight Connector 34"/>
          <p:cNvCxnSpPr/>
          <p:nvPr/>
        </p:nvCxnSpPr>
        <p:spPr bwMode="ltGray">
          <a:xfrm rot="5400000">
            <a:off x="2552104" y="3695104"/>
            <a:ext cx="5257800" cy="1191"/>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2590800"/>
            <a:ext cx="5456237" cy="354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bject 13"/>
          <p:cNvSpPr txBox="1"/>
          <p:nvPr/>
        </p:nvSpPr>
        <p:spPr>
          <a:xfrm>
            <a:off x="608012" y="2222956"/>
            <a:ext cx="4823791" cy="215444"/>
          </a:xfrm>
          <a:prstGeom prst="rect">
            <a:avLst/>
          </a:prstGeom>
        </p:spPr>
        <p:txBody>
          <a:bodyPr vert="horz" wrap="square" lIns="0" tIns="0" rIns="0" bIns="0" rtlCol="0">
            <a:spAutoFit/>
          </a:bodyPr>
          <a:lstStyle/>
          <a:p>
            <a:pPr marL="12700" marR="635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5F5F5F"/>
                </a:solidFill>
                <a:effectLst/>
                <a:uLnTx/>
                <a:uFillTx/>
                <a:latin typeface="Calibri"/>
                <a:cs typeface="Calibri"/>
              </a:rPr>
              <a:t>* All Values shown are averages in $M USD</a:t>
            </a:r>
            <a:endParaRPr kumimoji="0" sz="1400" b="0" i="0" u="none" strike="noStrike" kern="0" cap="none" spc="0" normalizeH="0" baseline="0" noProof="0" dirty="0" smtClean="0">
              <a:ln>
                <a:noFill/>
              </a:ln>
              <a:solidFill>
                <a:srgbClr val="5F5F5F"/>
              </a:solidFill>
              <a:effectLst/>
              <a:uLnTx/>
              <a:uFillTx/>
              <a:latin typeface="Calibri"/>
              <a:cs typeface="Calibri"/>
            </a:endParaRPr>
          </a:p>
        </p:txBody>
      </p:sp>
      <p:sp>
        <p:nvSpPr>
          <p:cNvPr id="21" name="Content Placeholder 2"/>
          <p:cNvSpPr txBox="1">
            <a:spLocks/>
          </p:cNvSpPr>
          <p:nvPr/>
        </p:nvSpPr>
        <p:spPr>
          <a:xfrm>
            <a:off x="5372308" y="2588659"/>
            <a:ext cx="3201234" cy="3659741"/>
          </a:xfrm>
          <a:prstGeom prst="rect">
            <a:avLst/>
          </a:prstGeom>
        </p:spPr>
        <p:txBody>
          <a:bodyPr vert="horz" lIns="0" tIns="0" rIns="0" bIns="0" rtlCol="0">
            <a:normAutofit fontScale="92500"/>
          </a:bodyPr>
          <a:lstStyle/>
          <a:p>
            <a:pPr marL="228600" lvl="0" indent="-228600">
              <a:lnSpc>
                <a:spcPct val="90000"/>
              </a:lnSpc>
              <a:spcBef>
                <a:spcPts val="1200"/>
              </a:spcBef>
              <a:buClr>
                <a:schemeClr val="tx1">
                  <a:lumMod val="60000"/>
                  <a:lumOff val="40000"/>
                </a:schemeClr>
              </a:buClr>
              <a:buFont typeface="Arial" panose="020B0604020202020204" pitchFamily="34" charset="0"/>
              <a:buChar char="•"/>
            </a:pPr>
            <a:r>
              <a:rPr lang="en-US" sz="2400" dirty="0" smtClean="0"/>
              <a:t>Customer Feedback</a:t>
            </a:r>
          </a:p>
          <a:p>
            <a:pPr marL="228600" lvl="0" indent="-228600">
              <a:lnSpc>
                <a:spcPct val="90000"/>
              </a:lnSpc>
              <a:spcBef>
                <a:spcPts val="1200"/>
              </a:spcBef>
              <a:buClr>
                <a:schemeClr val="tx1">
                  <a:lumMod val="60000"/>
                  <a:lumOff val="40000"/>
                </a:schemeClr>
              </a:buClr>
              <a:buFont typeface="Arial" panose="020B0604020202020204" pitchFamily="34" charset="0"/>
              <a:buChar char="•"/>
            </a:pPr>
            <a:r>
              <a:rPr lang="en-US" sz="2400" dirty="0" smtClean="0"/>
              <a:t>Ease of Doing Business</a:t>
            </a:r>
          </a:p>
          <a:p>
            <a:pPr marL="228600" lvl="0" indent="-228600">
              <a:lnSpc>
                <a:spcPct val="90000"/>
              </a:lnSpc>
              <a:spcBef>
                <a:spcPts val="1200"/>
              </a:spcBef>
              <a:buClr>
                <a:schemeClr val="tx1">
                  <a:lumMod val="60000"/>
                  <a:lumOff val="40000"/>
                </a:schemeClr>
              </a:buClr>
              <a:buFont typeface="Arial" panose="020B0604020202020204" pitchFamily="34" charset="0"/>
              <a:buChar char="•"/>
            </a:pPr>
            <a:r>
              <a:rPr lang="en-US" sz="2400" dirty="0" smtClean="0"/>
              <a:t>R&amp;D Strategy</a:t>
            </a:r>
          </a:p>
          <a:p>
            <a:pPr marL="228600" indent="-228600">
              <a:lnSpc>
                <a:spcPct val="90000"/>
              </a:lnSpc>
              <a:spcBef>
                <a:spcPts val="1200"/>
              </a:spcBef>
              <a:buClr>
                <a:schemeClr val="tx1">
                  <a:lumMod val="60000"/>
                  <a:lumOff val="40000"/>
                </a:schemeClr>
              </a:buClr>
              <a:buFont typeface="Arial" panose="020B0604020202020204" pitchFamily="34" charset="0"/>
              <a:buChar char="•"/>
            </a:pPr>
            <a:r>
              <a:rPr lang="en-US" sz="2400" dirty="0"/>
              <a:t>Customer </a:t>
            </a:r>
            <a:r>
              <a:rPr lang="en-US" sz="2400" dirty="0" smtClean="0"/>
              <a:t>Engagement</a:t>
            </a:r>
          </a:p>
          <a:p>
            <a:pPr marL="228600" lvl="0" indent="-228600">
              <a:lnSpc>
                <a:spcPct val="90000"/>
              </a:lnSpc>
              <a:spcBef>
                <a:spcPts val="1200"/>
              </a:spcBef>
              <a:buClr>
                <a:schemeClr val="tx1">
                  <a:lumMod val="60000"/>
                  <a:lumOff val="40000"/>
                </a:schemeClr>
              </a:buClr>
              <a:buFont typeface="Arial" panose="020B0604020202020204" pitchFamily="34" charset="0"/>
              <a:buChar char="•"/>
            </a:pPr>
            <a:r>
              <a:rPr lang="en-US" sz="2400" dirty="0" smtClean="0"/>
              <a:t>Employee Engagement</a:t>
            </a:r>
          </a:p>
          <a:p>
            <a:pPr marL="228600" lvl="0" indent="-228600">
              <a:lnSpc>
                <a:spcPct val="90000"/>
              </a:lnSpc>
              <a:spcBef>
                <a:spcPts val="1200"/>
              </a:spcBef>
              <a:buClr>
                <a:schemeClr val="tx1">
                  <a:lumMod val="60000"/>
                  <a:lumOff val="40000"/>
                </a:schemeClr>
              </a:buClr>
              <a:buFont typeface="Arial" panose="020B0604020202020204" pitchFamily="34" charset="0"/>
              <a:buChar char="•"/>
            </a:pPr>
            <a:r>
              <a:rPr lang="en-US" sz="2400" dirty="0" smtClean="0"/>
              <a:t>Communities</a:t>
            </a:r>
          </a:p>
          <a:p>
            <a:pPr marL="228600" lvl="0" indent="-228600">
              <a:lnSpc>
                <a:spcPct val="90000"/>
              </a:lnSpc>
              <a:spcBef>
                <a:spcPts val="1200"/>
              </a:spcBef>
              <a:buClr>
                <a:schemeClr val="tx1">
                  <a:lumMod val="60000"/>
                  <a:lumOff val="40000"/>
                </a:schemeClr>
              </a:buClr>
              <a:buFont typeface="Arial" panose="020B0604020202020204" pitchFamily="34" charset="0"/>
              <a:buChar char="•"/>
            </a:pPr>
            <a:r>
              <a:rPr lang="en-US" sz="2400" dirty="0" smtClean="0"/>
              <a:t>References &amp; Loyalty</a:t>
            </a:r>
          </a:p>
        </p:txBody>
      </p:sp>
    </p:spTree>
    <p:extLst>
      <p:ext uri="{BB962C8B-B14F-4D97-AF65-F5344CB8AC3E}">
        <p14:creationId xmlns:p14="http://schemas.microsoft.com/office/powerpoint/2010/main" val="281687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5" name="Group 34"/>
          <p:cNvGrpSpPr/>
          <p:nvPr/>
        </p:nvGrpSpPr>
        <p:grpSpPr>
          <a:xfrm>
            <a:off x="398963" y="1485900"/>
            <a:ext cx="8361855" cy="4241800"/>
            <a:chOff x="531812" y="1485900"/>
            <a:chExt cx="11146237" cy="4241800"/>
          </a:xfrm>
        </p:grpSpPr>
        <p:sp>
          <p:nvSpPr>
            <p:cNvPr id="37" name="Text Placeholder 3"/>
            <p:cNvSpPr txBox="1">
              <a:spLocks/>
            </p:cNvSpPr>
            <p:nvPr/>
          </p:nvSpPr>
          <p:spPr>
            <a:xfrm>
              <a:off x="531812" y="1485900"/>
              <a:ext cx="2078437" cy="2019300"/>
            </a:xfrm>
            <a:prstGeom prst="rect">
              <a:avLst/>
            </a:prstGeom>
            <a:solidFill>
              <a:schemeClr val="accent6"/>
            </a:solidFill>
          </p:spPr>
          <p:txBody>
            <a:bodyPr vert="horz" lIns="0" tIns="0" rIns="0" bIns="0" rtlCol="0" anchor="ctr" anchorCtr="0">
              <a:noAutofit/>
            </a:bodyPr>
            <a:lstStyle/>
            <a:p>
              <a:pPr algn="ctr">
                <a:lnSpc>
                  <a:spcPts val="8820"/>
                </a:lnSpc>
              </a:pPr>
              <a:r>
                <a:rPr lang="en-US" sz="9600" dirty="0" smtClean="0">
                  <a:solidFill>
                    <a:schemeClr val="bg2"/>
                  </a:solidFill>
                </a:rPr>
                <a:t>1</a:t>
              </a:r>
              <a:endParaRPr lang="en-US" sz="9600" dirty="0">
                <a:solidFill>
                  <a:schemeClr val="bg2"/>
                </a:solidFill>
              </a:endParaRPr>
            </a:p>
          </p:txBody>
        </p:sp>
        <p:sp>
          <p:nvSpPr>
            <p:cNvPr id="38" name="Text Placeholder 3"/>
            <p:cNvSpPr txBox="1">
              <a:spLocks/>
            </p:cNvSpPr>
            <p:nvPr/>
          </p:nvSpPr>
          <p:spPr>
            <a:xfrm>
              <a:off x="2817812" y="1485900"/>
              <a:ext cx="2078437" cy="2019300"/>
            </a:xfrm>
            <a:prstGeom prst="rect">
              <a:avLst/>
            </a:prstGeom>
            <a:solidFill>
              <a:schemeClr val="accent6"/>
            </a:solidFill>
          </p:spPr>
          <p:txBody>
            <a:bodyPr vert="horz" lIns="0" tIns="0" rIns="0" bIns="0" rtlCol="0" anchor="ctr" anchorCtr="0">
              <a:noAutofit/>
            </a:bodyPr>
            <a:lstStyle/>
            <a:p>
              <a:pPr algn="ctr">
                <a:lnSpc>
                  <a:spcPts val="8820"/>
                </a:lnSpc>
              </a:pPr>
              <a:r>
                <a:rPr lang="en-US" sz="9600" dirty="0" smtClean="0">
                  <a:solidFill>
                    <a:schemeClr val="bg2"/>
                  </a:solidFill>
                </a:rPr>
                <a:t>2</a:t>
              </a:r>
              <a:endParaRPr lang="en-US" sz="9600" dirty="0">
                <a:solidFill>
                  <a:schemeClr val="bg2"/>
                </a:solidFill>
              </a:endParaRPr>
            </a:p>
          </p:txBody>
        </p:sp>
        <p:sp>
          <p:nvSpPr>
            <p:cNvPr id="39" name="Text Placeholder 3"/>
            <p:cNvSpPr txBox="1">
              <a:spLocks/>
            </p:cNvSpPr>
            <p:nvPr/>
          </p:nvSpPr>
          <p:spPr>
            <a:xfrm>
              <a:off x="5103812" y="1485900"/>
              <a:ext cx="2078437" cy="2019300"/>
            </a:xfrm>
            <a:prstGeom prst="rect">
              <a:avLst/>
            </a:prstGeom>
            <a:solidFill>
              <a:schemeClr val="accent6"/>
            </a:solidFill>
          </p:spPr>
          <p:txBody>
            <a:bodyPr vert="horz" lIns="0" tIns="0" rIns="0" bIns="0" rtlCol="0" anchor="ctr" anchorCtr="0">
              <a:noAutofit/>
            </a:bodyPr>
            <a:lstStyle/>
            <a:p>
              <a:pPr algn="ctr">
                <a:lnSpc>
                  <a:spcPts val="8820"/>
                </a:lnSpc>
              </a:pPr>
              <a:r>
                <a:rPr lang="en-US" sz="9600" dirty="0" smtClean="0">
                  <a:solidFill>
                    <a:schemeClr val="bg2"/>
                  </a:solidFill>
                </a:rPr>
                <a:t>3</a:t>
              </a:r>
              <a:endParaRPr lang="en-US" sz="9600" dirty="0">
                <a:solidFill>
                  <a:schemeClr val="bg2"/>
                </a:solidFill>
              </a:endParaRPr>
            </a:p>
          </p:txBody>
        </p:sp>
        <p:sp>
          <p:nvSpPr>
            <p:cNvPr id="40" name="Text Placeholder 3"/>
            <p:cNvSpPr txBox="1">
              <a:spLocks/>
            </p:cNvSpPr>
            <p:nvPr/>
          </p:nvSpPr>
          <p:spPr>
            <a:xfrm>
              <a:off x="7389812" y="1485900"/>
              <a:ext cx="2078437" cy="2019300"/>
            </a:xfrm>
            <a:prstGeom prst="rect">
              <a:avLst/>
            </a:prstGeom>
            <a:solidFill>
              <a:schemeClr val="accent6"/>
            </a:solidFill>
          </p:spPr>
          <p:txBody>
            <a:bodyPr vert="horz" lIns="0" tIns="0" rIns="0" bIns="0" rtlCol="0" anchor="ctr" anchorCtr="0">
              <a:noAutofit/>
            </a:bodyPr>
            <a:lstStyle/>
            <a:p>
              <a:pPr algn="ctr">
                <a:lnSpc>
                  <a:spcPts val="8820"/>
                </a:lnSpc>
              </a:pPr>
              <a:r>
                <a:rPr lang="en-US" sz="9600" dirty="0" smtClean="0">
                  <a:solidFill>
                    <a:schemeClr val="bg2"/>
                  </a:solidFill>
                </a:rPr>
                <a:t>4</a:t>
              </a:r>
              <a:endParaRPr lang="en-US" sz="9600" dirty="0">
                <a:solidFill>
                  <a:schemeClr val="bg2"/>
                </a:solidFill>
              </a:endParaRPr>
            </a:p>
          </p:txBody>
        </p:sp>
        <p:sp>
          <p:nvSpPr>
            <p:cNvPr id="41" name="Text Placeholder 3"/>
            <p:cNvSpPr txBox="1">
              <a:spLocks/>
            </p:cNvSpPr>
            <p:nvPr/>
          </p:nvSpPr>
          <p:spPr>
            <a:xfrm>
              <a:off x="9599612" y="1485900"/>
              <a:ext cx="2078437" cy="2019300"/>
            </a:xfrm>
            <a:prstGeom prst="rect">
              <a:avLst/>
            </a:prstGeom>
            <a:solidFill>
              <a:schemeClr val="accent6"/>
            </a:solidFill>
          </p:spPr>
          <p:txBody>
            <a:bodyPr vert="horz" lIns="0" tIns="0" rIns="0" bIns="0" rtlCol="0" anchor="ctr" anchorCtr="0">
              <a:noAutofit/>
            </a:bodyPr>
            <a:lstStyle/>
            <a:p>
              <a:pPr algn="ctr">
                <a:lnSpc>
                  <a:spcPts val="8820"/>
                </a:lnSpc>
              </a:pPr>
              <a:r>
                <a:rPr lang="en-US" sz="9600" dirty="0" smtClean="0">
                  <a:solidFill>
                    <a:schemeClr val="bg2"/>
                  </a:solidFill>
                </a:rPr>
                <a:t>5</a:t>
              </a:r>
              <a:endParaRPr lang="en-US" sz="9600" dirty="0">
                <a:solidFill>
                  <a:schemeClr val="bg2"/>
                </a:solidFill>
              </a:endParaRPr>
            </a:p>
          </p:txBody>
        </p:sp>
        <p:sp>
          <p:nvSpPr>
            <p:cNvPr id="42" name="Text Placeholder 3"/>
            <p:cNvSpPr txBox="1">
              <a:spLocks/>
            </p:cNvSpPr>
            <p:nvPr/>
          </p:nvSpPr>
          <p:spPr>
            <a:xfrm>
              <a:off x="531812" y="3708400"/>
              <a:ext cx="2078437" cy="2019300"/>
            </a:xfrm>
            <a:prstGeom prst="rect">
              <a:avLst/>
            </a:prstGeom>
            <a:solidFill>
              <a:schemeClr val="accent6"/>
            </a:solidFill>
          </p:spPr>
          <p:txBody>
            <a:bodyPr vert="horz" lIns="0" tIns="0" rIns="0" bIns="0" rtlCol="0" anchor="ctr" anchorCtr="0">
              <a:noAutofit/>
            </a:bodyPr>
            <a:lstStyle/>
            <a:p>
              <a:pPr algn="ctr">
                <a:lnSpc>
                  <a:spcPts val="8820"/>
                </a:lnSpc>
              </a:pPr>
              <a:r>
                <a:rPr lang="en-US" sz="9600" dirty="0" smtClean="0">
                  <a:solidFill>
                    <a:schemeClr val="bg2"/>
                  </a:solidFill>
                </a:rPr>
                <a:t>6</a:t>
              </a:r>
              <a:endParaRPr lang="en-US" sz="9600" dirty="0">
                <a:solidFill>
                  <a:schemeClr val="bg2"/>
                </a:solidFill>
              </a:endParaRPr>
            </a:p>
          </p:txBody>
        </p:sp>
        <p:sp>
          <p:nvSpPr>
            <p:cNvPr id="44" name="Text Placeholder 3"/>
            <p:cNvSpPr txBox="1">
              <a:spLocks/>
            </p:cNvSpPr>
            <p:nvPr/>
          </p:nvSpPr>
          <p:spPr>
            <a:xfrm>
              <a:off x="2817812" y="3708400"/>
              <a:ext cx="2078437" cy="2019300"/>
            </a:xfrm>
            <a:prstGeom prst="rect">
              <a:avLst/>
            </a:prstGeom>
            <a:solidFill>
              <a:schemeClr val="accent6"/>
            </a:solidFill>
          </p:spPr>
          <p:txBody>
            <a:bodyPr vert="horz" lIns="0" tIns="0" rIns="0" bIns="0" rtlCol="0" anchor="ctr" anchorCtr="0">
              <a:noAutofit/>
            </a:bodyPr>
            <a:lstStyle/>
            <a:p>
              <a:pPr algn="ctr">
                <a:lnSpc>
                  <a:spcPts val="8820"/>
                </a:lnSpc>
              </a:pPr>
              <a:r>
                <a:rPr lang="en-US" sz="9600" dirty="0" smtClean="0">
                  <a:solidFill>
                    <a:schemeClr val="bg2"/>
                  </a:solidFill>
                </a:rPr>
                <a:t>7</a:t>
              </a:r>
              <a:endParaRPr lang="en-US" sz="9600" dirty="0">
                <a:solidFill>
                  <a:schemeClr val="bg2"/>
                </a:solidFill>
              </a:endParaRPr>
            </a:p>
          </p:txBody>
        </p:sp>
        <p:sp>
          <p:nvSpPr>
            <p:cNvPr id="45" name="Text Placeholder 3"/>
            <p:cNvSpPr txBox="1">
              <a:spLocks/>
            </p:cNvSpPr>
            <p:nvPr/>
          </p:nvSpPr>
          <p:spPr>
            <a:xfrm>
              <a:off x="5103812" y="3708400"/>
              <a:ext cx="2078437" cy="2019300"/>
            </a:xfrm>
            <a:prstGeom prst="rect">
              <a:avLst/>
            </a:prstGeom>
            <a:solidFill>
              <a:schemeClr val="accent6"/>
            </a:solidFill>
          </p:spPr>
          <p:txBody>
            <a:bodyPr vert="horz" lIns="0" tIns="0" rIns="0" bIns="0" rtlCol="0" anchor="ctr" anchorCtr="0">
              <a:noAutofit/>
            </a:bodyPr>
            <a:lstStyle/>
            <a:p>
              <a:pPr algn="ctr">
                <a:lnSpc>
                  <a:spcPts val="8820"/>
                </a:lnSpc>
              </a:pPr>
              <a:r>
                <a:rPr lang="en-US" sz="9600" dirty="0" smtClean="0">
                  <a:solidFill>
                    <a:schemeClr val="bg2"/>
                  </a:solidFill>
                </a:rPr>
                <a:t>8</a:t>
              </a:r>
              <a:endParaRPr lang="en-US" sz="9600" dirty="0">
                <a:solidFill>
                  <a:schemeClr val="bg2"/>
                </a:solidFill>
              </a:endParaRPr>
            </a:p>
          </p:txBody>
        </p:sp>
        <p:sp>
          <p:nvSpPr>
            <p:cNvPr id="46" name="Text Placeholder 3"/>
            <p:cNvSpPr txBox="1">
              <a:spLocks/>
            </p:cNvSpPr>
            <p:nvPr/>
          </p:nvSpPr>
          <p:spPr>
            <a:xfrm>
              <a:off x="7389812" y="3708400"/>
              <a:ext cx="2078437" cy="2019300"/>
            </a:xfrm>
            <a:prstGeom prst="rect">
              <a:avLst/>
            </a:prstGeom>
            <a:solidFill>
              <a:schemeClr val="accent6"/>
            </a:solidFill>
          </p:spPr>
          <p:txBody>
            <a:bodyPr vert="horz" lIns="0" tIns="0" rIns="0" bIns="0" rtlCol="0" anchor="ctr" anchorCtr="0">
              <a:noAutofit/>
            </a:bodyPr>
            <a:lstStyle/>
            <a:p>
              <a:pPr algn="ctr">
                <a:lnSpc>
                  <a:spcPts val="8820"/>
                </a:lnSpc>
              </a:pPr>
              <a:r>
                <a:rPr lang="en-US" sz="9600" dirty="0" smtClean="0">
                  <a:solidFill>
                    <a:schemeClr val="bg2"/>
                  </a:solidFill>
                </a:rPr>
                <a:t>9</a:t>
              </a:r>
              <a:endParaRPr lang="en-US" sz="9600" dirty="0">
                <a:solidFill>
                  <a:schemeClr val="bg2"/>
                </a:solidFill>
              </a:endParaRPr>
            </a:p>
          </p:txBody>
        </p:sp>
        <p:sp>
          <p:nvSpPr>
            <p:cNvPr id="47" name="Text Placeholder 3"/>
            <p:cNvSpPr txBox="1">
              <a:spLocks/>
            </p:cNvSpPr>
            <p:nvPr/>
          </p:nvSpPr>
          <p:spPr>
            <a:xfrm>
              <a:off x="9599612" y="3708400"/>
              <a:ext cx="2078437" cy="2019300"/>
            </a:xfrm>
            <a:prstGeom prst="rect">
              <a:avLst/>
            </a:prstGeom>
            <a:solidFill>
              <a:schemeClr val="accent6"/>
            </a:solidFill>
          </p:spPr>
          <p:txBody>
            <a:bodyPr vert="horz" lIns="0" tIns="0" rIns="0" bIns="0" rtlCol="0" anchor="ctr" anchorCtr="0">
              <a:noAutofit/>
            </a:bodyPr>
            <a:lstStyle/>
            <a:p>
              <a:pPr algn="ctr">
                <a:lnSpc>
                  <a:spcPts val="8820"/>
                </a:lnSpc>
              </a:pPr>
              <a:r>
                <a:rPr lang="en-US" sz="9600" dirty="0" smtClean="0">
                  <a:solidFill>
                    <a:schemeClr val="bg2"/>
                  </a:solidFill>
                </a:rPr>
                <a:t>10</a:t>
              </a:r>
              <a:endParaRPr lang="en-US" sz="9600" dirty="0">
                <a:solidFill>
                  <a:schemeClr val="bg2"/>
                </a:solidFill>
              </a:endParaRPr>
            </a:p>
          </p:txBody>
        </p:sp>
      </p:grpSp>
      <p:sp>
        <p:nvSpPr>
          <p:cNvPr id="2" name="Title 1"/>
          <p:cNvSpPr>
            <a:spLocks noGrp="1"/>
          </p:cNvSpPr>
          <p:nvPr>
            <p:ph type="title"/>
          </p:nvPr>
        </p:nvSpPr>
        <p:spPr>
          <a:xfrm>
            <a:off x="533400" y="304800"/>
            <a:ext cx="7315200" cy="990600"/>
          </a:xfrm>
        </p:spPr>
        <p:txBody>
          <a:bodyPr/>
          <a:lstStyle/>
          <a:p>
            <a:r>
              <a:rPr lang="en-US" dirty="0" smtClean="0"/>
              <a:t>Lessons from Oracle</a:t>
            </a:r>
            <a:endParaRPr lang="en-US" dirty="0"/>
          </a:p>
        </p:txBody>
      </p:sp>
      <p:sp>
        <p:nvSpPr>
          <p:cNvPr id="43" name="TextBox 42"/>
          <p:cNvSpPr txBox="1"/>
          <p:nvPr/>
        </p:nvSpPr>
        <p:spPr>
          <a:xfrm>
            <a:off x="8001893" y="4953000"/>
            <a:ext cx="2229431" cy="304800"/>
          </a:xfrm>
          <a:prstGeom prst="rect">
            <a:avLst/>
          </a:prstGeom>
          <a:noFill/>
        </p:spPr>
        <p:txBody>
          <a:bodyPr wrap="none" lIns="0" tIns="0" rIns="0" bIns="0" rtlCol="0">
            <a:noAutofit/>
          </a:bodyPr>
          <a:lstStyle/>
          <a:p>
            <a:pPr>
              <a:lnSpc>
                <a:spcPct val="90000"/>
              </a:lnSpc>
            </a:pPr>
            <a:endParaRPr lang="en-US" dirty="0"/>
          </a:p>
        </p:txBody>
      </p:sp>
      <p:sp>
        <p:nvSpPr>
          <p:cNvPr id="7" name="Text Placeholder 3"/>
          <p:cNvSpPr txBox="1">
            <a:spLocks/>
          </p:cNvSpPr>
          <p:nvPr/>
        </p:nvSpPr>
        <p:spPr>
          <a:xfrm>
            <a:off x="405445" y="1494540"/>
            <a:ext cx="1559234" cy="2019300"/>
          </a:xfrm>
          <a:prstGeom prst="rect">
            <a:avLst/>
          </a:prstGeom>
          <a:solidFill>
            <a:schemeClr val="accent1">
              <a:lumMod val="75000"/>
            </a:schemeClr>
          </a:solidFill>
        </p:spPr>
        <p:txBody>
          <a:bodyPr vert="horz" lIns="0" tIns="0" rIns="0" bIns="0" rtlCol="0" anchor="ctr" anchorCtr="0">
            <a:noAutofit/>
          </a:bodyPr>
          <a:lstStyle/>
          <a:p>
            <a:pPr algn="ctr">
              <a:lnSpc>
                <a:spcPts val="2580"/>
              </a:lnSpc>
            </a:pPr>
            <a:r>
              <a:rPr lang="en-US" sz="2400" dirty="0">
                <a:solidFill>
                  <a:schemeClr val="bg1"/>
                </a:solidFill>
              </a:rPr>
              <a:t>Start with feedback and analytics</a:t>
            </a:r>
          </a:p>
        </p:txBody>
      </p:sp>
      <p:sp>
        <p:nvSpPr>
          <p:cNvPr id="15" name="Text Placeholder 3"/>
          <p:cNvSpPr txBox="1">
            <a:spLocks/>
          </p:cNvSpPr>
          <p:nvPr/>
        </p:nvSpPr>
        <p:spPr>
          <a:xfrm>
            <a:off x="2113910" y="1485900"/>
            <a:ext cx="1559234" cy="2019300"/>
          </a:xfrm>
          <a:prstGeom prst="rect">
            <a:avLst/>
          </a:prstGeom>
          <a:solidFill>
            <a:schemeClr val="accent1">
              <a:lumMod val="75000"/>
            </a:schemeClr>
          </a:solidFill>
        </p:spPr>
        <p:txBody>
          <a:bodyPr vert="horz" lIns="0" tIns="0" rIns="0" bIns="0" rtlCol="0" anchor="ctr" anchorCtr="0">
            <a:noAutofit/>
          </a:bodyPr>
          <a:lstStyle/>
          <a:p>
            <a:pPr algn="ctr">
              <a:lnSpc>
                <a:spcPts val="2580"/>
              </a:lnSpc>
            </a:pPr>
            <a:r>
              <a:rPr lang="en-US" sz="2000" dirty="0">
                <a:solidFill>
                  <a:schemeClr val="bg1"/>
                </a:solidFill>
              </a:rPr>
              <a:t>Establish a simple, clear segmentation strategy</a:t>
            </a:r>
          </a:p>
        </p:txBody>
      </p:sp>
      <p:sp>
        <p:nvSpPr>
          <p:cNvPr id="16" name="Text Placeholder 3"/>
          <p:cNvSpPr txBox="1">
            <a:spLocks/>
          </p:cNvSpPr>
          <p:nvPr/>
        </p:nvSpPr>
        <p:spPr>
          <a:xfrm>
            <a:off x="3828856" y="1485900"/>
            <a:ext cx="1559234" cy="2019300"/>
          </a:xfrm>
          <a:prstGeom prst="rect">
            <a:avLst/>
          </a:prstGeom>
          <a:solidFill>
            <a:schemeClr val="accent1">
              <a:lumMod val="75000"/>
            </a:schemeClr>
          </a:solidFill>
        </p:spPr>
        <p:txBody>
          <a:bodyPr vert="horz" lIns="0" tIns="0" rIns="0" bIns="0" rtlCol="0" anchor="ctr" anchorCtr="0">
            <a:noAutofit/>
          </a:bodyPr>
          <a:lstStyle/>
          <a:p>
            <a:pPr algn="ctr">
              <a:lnSpc>
                <a:spcPts val="2580"/>
              </a:lnSpc>
            </a:pPr>
            <a:r>
              <a:rPr lang="en-US" sz="2000" dirty="0">
                <a:solidFill>
                  <a:schemeClr val="bg1"/>
                </a:solidFill>
              </a:rPr>
              <a:t>Be crystal</a:t>
            </a:r>
            <a:r>
              <a:rPr lang="en-US" sz="2000" dirty="0" smtClean="0">
                <a:solidFill>
                  <a:schemeClr val="bg1"/>
                </a:solidFill>
              </a:rPr>
              <a:t>-clear </a:t>
            </a:r>
            <a:r>
              <a:rPr lang="en-US" sz="2000" dirty="0">
                <a:solidFill>
                  <a:schemeClr val="bg1"/>
                </a:solidFill>
              </a:rPr>
              <a:t>about </a:t>
            </a:r>
            <a:r>
              <a:rPr lang="en-US" sz="2000" dirty="0" smtClean="0">
                <a:solidFill>
                  <a:schemeClr val="bg1"/>
                </a:solidFill>
              </a:rPr>
              <a:t>what </a:t>
            </a:r>
            <a:r>
              <a:rPr lang="en-US" sz="2000" dirty="0">
                <a:solidFill>
                  <a:schemeClr val="bg1"/>
                </a:solidFill>
              </a:rPr>
              <a:t>drives </a:t>
            </a:r>
            <a:r>
              <a:rPr lang="en-US" sz="2000" dirty="0" smtClean="0">
                <a:solidFill>
                  <a:schemeClr val="bg1"/>
                </a:solidFill>
              </a:rPr>
              <a:t>your </a:t>
            </a:r>
            <a:r>
              <a:rPr lang="en-US" sz="2000" dirty="0">
                <a:solidFill>
                  <a:schemeClr val="bg1"/>
                </a:solidFill>
              </a:rPr>
              <a:t>customers’ loyalty</a:t>
            </a:r>
          </a:p>
        </p:txBody>
      </p:sp>
      <p:sp>
        <p:nvSpPr>
          <p:cNvPr id="17" name="Text Placeholder 3"/>
          <p:cNvSpPr txBox="1">
            <a:spLocks/>
          </p:cNvSpPr>
          <p:nvPr/>
        </p:nvSpPr>
        <p:spPr>
          <a:xfrm>
            <a:off x="5543803" y="1485900"/>
            <a:ext cx="1559234" cy="2019300"/>
          </a:xfrm>
          <a:prstGeom prst="rect">
            <a:avLst/>
          </a:prstGeom>
          <a:solidFill>
            <a:schemeClr val="accent1">
              <a:lumMod val="75000"/>
            </a:schemeClr>
          </a:solidFill>
        </p:spPr>
        <p:txBody>
          <a:bodyPr vert="horz" lIns="0" tIns="0" rIns="0" bIns="0" rtlCol="0" anchor="ctr" anchorCtr="0">
            <a:noAutofit/>
          </a:bodyPr>
          <a:lstStyle/>
          <a:p>
            <a:pPr algn="ctr">
              <a:lnSpc>
                <a:spcPts val="2580"/>
              </a:lnSpc>
            </a:pPr>
            <a:r>
              <a:rPr lang="en-US" sz="2400" dirty="0">
                <a:solidFill>
                  <a:schemeClr val="bg1"/>
                </a:solidFill>
              </a:rPr>
              <a:t>Identify the leading indicators</a:t>
            </a:r>
          </a:p>
        </p:txBody>
      </p:sp>
      <p:sp>
        <p:nvSpPr>
          <p:cNvPr id="18" name="Text Placeholder 3"/>
          <p:cNvSpPr txBox="1">
            <a:spLocks/>
          </p:cNvSpPr>
          <p:nvPr/>
        </p:nvSpPr>
        <p:spPr>
          <a:xfrm>
            <a:off x="7201585" y="1485900"/>
            <a:ext cx="1559234" cy="2019300"/>
          </a:xfrm>
          <a:prstGeom prst="rect">
            <a:avLst/>
          </a:prstGeom>
          <a:solidFill>
            <a:schemeClr val="accent1">
              <a:lumMod val="75000"/>
            </a:schemeClr>
          </a:solidFill>
        </p:spPr>
        <p:txBody>
          <a:bodyPr vert="horz" lIns="0" tIns="0" rIns="0" bIns="0" rtlCol="0" anchor="ctr" anchorCtr="0">
            <a:noAutofit/>
          </a:bodyPr>
          <a:lstStyle/>
          <a:p>
            <a:pPr algn="ctr">
              <a:lnSpc>
                <a:spcPts val="2580"/>
              </a:lnSpc>
            </a:pPr>
            <a:r>
              <a:rPr lang="en-US" sz="1800" dirty="0" smtClean="0">
                <a:solidFill>
                  <a:schemeClr val="bg1"/>
                </a:solidFill>
              </a:rPr>
              <a:t>Connect the dots – between feedback, customer care, referencing</a:t>
            </a:r>
            <a:endParaRPr lang="en-US" sz="1800" dirty="0">
              <a:solidFill>
                <a:schemeClr val="bg1"/>
              </a:solidFill>
            </a:endParaRPr>
          </a:p>
        </p:txBody>
      </p:sp>
      <p:sp>
        <p:nvSpPr>
          <p:cNvPr id="19" name="Text Placeholder 3"/>
          <p:cNvSpPr txBox="1">
            <a:spLocks/>
          </p:cNvSpPr>
          <p:nvPr/>
        </p:nvSpPr>
        <p:spPr>
          <a:xfrm>
            <a:off x="398963" y="3708400"/>
            <a:ext cx="1559234" cy="2019300"/>
          </a:xfrm>
          <a:prstGeom prst="rect">
            <a:avLst/>
          </a:prstGeom>
          <a:solidFill>
            <a:schemeClr val="accent1">
              <a:lumMod val="75000"/>
            </a:schemeClr>
          </a:solidFill>
        </p:spPr>
        <p:txBody>
          <a:bodyPr vert="horz" lIns="0" tIns="0" rIns="0" bIns="0" rtlCol="0" anchor="ctr" anchorCtr="0">
            <a:noAutofit/>
          </a:bodyPr>
          <a:lstStyle/>
          <a:p>
            <a:pPr algn="ctr">
              <a:lnSpc>
                <a:spcPts val="2580"/>
              </a:lnSpc>
            </a:pPr>
            <a:r>
              <a:rPr lang="en-US" sz="1800" dirty="0">
                <a:solidFill>
                  <a:schemeClr val="bg1"/>
                </a:solidFill>
              </a:rPr>
              <a:t>Systematically move from reactive </a:t>
            </a:r>
            <a:r>
              <a:rPr lang="en-US" sz="1800" dirty="0" smtClean="0">
                <a:solidFill>
                  <a:schemeClr val="bg1"/>
                </a:solidFill>
              </a:rPr>
              <a:t/>
            </a:r>
            <a:br>
              <a:rPr lang="en-US" sz="1800" dirty="0" smtClean="0">
                <a:solidFill>
                  <a:schemeClr val="bg1"/>
                </a:solidFill>
              </a:rPr>
            </a:br>
            <a:r>
              <a:rPr lang="en-US" sz="1800" dirty="0" smtClean="0">
                <a:solidFill>
                  <a:schemeClr val="bg1"/>
                </a:solidFill>
              </a:rPr>
              <a:t>to </a:t>
            </a:r>
            <a:r>
              <a:rPr lang="en-US" sz="1800" dirty="0">
                <a:solidFill>
                  <a:schemeClr val="bg1"/>
                </a:solidFill>
              </a:rPr>
              <a:t>proactive behaviors</a:t>
            </a:r>
          </a:p>
        </p:txBody>
      </p:sp>
      <p:sp>
        <p:nvSpPr>
          <p:cNvPr id="20" name="Text Placeholder 3"/>
          <p:cNvSpPr txBox="1">
            <a:spLocks/>
          </p:cNvSpPr>
          <p:nvPr/>
        </p:nvSpPr>
        <p:spPr>
          <a:xfrm>
            <a:off x="2113910" y="3708400"/>
            <a:ext cx="1559234" cy="2019300"/>
          </a:xfrm>
          <a:prstGeom prst="rect">
            <a:avLst/>
          </a:prstGeom>
          <a:solidFill>
            <a:schemeClr val="accent1">
              <a:lumMod val="75000"/>
            </a:schemeClr>
          </a:solidFill>
        </p:spPr>
        <p:txBody>
          <a:bodyPr vert="horz" lIns="0" tIns="0" rIns="0" bIns="0" rtlCol="0" anchor="ctr" anchorCtr="0">
            <a:noAutofit/>
          </a:bodyPr>
          <a:lstStyle/>
          <a:p>
            <a:pPr algn="ctr">
              <a:lnSpc>
                <a:spcPts val="2580"/>
              </a:lnSpc>
            </a:pPr>
            <a:r>
              <a:rPr lang="en-US" sz="2400" dirty="0">
                <a:solidFill>
                  <a:schemeClr val="bg1"/>
                </a:solidFill>
              </a:rPr>
              <a:t>Don’t try to change the culture – </a:t>
            </a:r>
            <a:r>
              <a:rPr lang="en-US" sz="2400" dirty="0" smtClean="0">
                <a:solidFill>
                  <a:schemeClr val="bg1"/>
                </a:solidFill>
              </a:rPr>
              <a:t/>
            </a:r>
            <a:br>
              <a:rPr lang="en-US" sz="2400" dirty="0" smtClean="0">
                <a:solidFill>
                  <a:schemeClr val="bg1"/>
                </a:solidFill>
              </a:rPr>
            </a:br>
            <a:r>
              <a:rPr lang="en-US" sz="2400" dirty="0" smtClean="0">
                <a:solidFill>
                  <a:schemeClr val="bg1"/>
                </a:solidFill>
              </a:rPr>
              <a:t>exploit </a:t>
            </a:r>
            <a:r>
              <a:rPr lang="en-US" sz="2400" dirty="0">
                <a:solidFill>
                  <a:schemeClr val="bg1"/>
                </a:solidFill>
              </a:rPr>
              <a:t>it</a:t>
            </a:r>
          </a:p>
        </p:txBody>
      </p:sp>
      <p:sp>
        <p:nvSpPr>
          <p:cNvPr id="21" name="Text Placeholder 3"/>
          <p:cNvSpPr txBox="1">
            <a:spLocks/>
          </p:cNvSpPr>
          <p:nvPr/>
        </p:nvSpPr>
        <p:spPr>
          <a:xfrm>
            <a:off x="3828856" y="3708400"/>
            <a:ext cx="1559234" cy="2019300"/>
          </a:xfrm>
          <a:prstGeom prst="rect">
            <a:avLst/>
          </a:prstGeom>
          <a:solidFill>
            <a:schemeClr val="accent1">
              <a:lumMod val="75000"/>
            </a:schemeClr>
          </a:solidFill>
        </p:spPr>
        <p:txBody>
          <a:bodyPr vert="horz" lIns="0" tIns="0" rIns="0" bIns="0" rtlCol="0" anchor="ctr" anchorCtr="0">
            <a:noAutofit/>
          </a:bodyPr>
          <a:lstStyle/>
          <a:p>
            <a:pPr algn="ctr">
              <a:lnSpc>
                <a:spcPts val="2580"/>
              </a:lnSpc>
            </a:pPr>
            <a:r>
              <a:rPr lang="en-US" sz="2000" dirty="0" smtClean="0">
                <a:solidFill>
                  <a:schemeClr val="bg1"/>
                </a:solidFill>
              </a:rPr>
              <a:t>Manage executive engagement</a:t>
            </a:r>
            <a:endParaRPr lang="en-US" sz="2000" dirty="0">
              <a:solidFill>
                <a:schemeClr val="bg1"/>
              </a:solidFill>
            </a:endParaRPr>
          </a:p>
        </p:txBody>
      </p:sp>
      <p:sp>
        <p:nvSpPr>
          <p:cNvPr id="22" name="Text Placeholder 3"/>
          <p:cNvSpPr txBox="1">
            <a:spLocks/>
          </p:cNvSpPr>
          <p:nvPr/>
        </p:nvSpPr>
        <p:spPr>
          <a:xfrm>
            <a:off x="5543803" y="3708400"/>
            <a:ext cx="1559234" cy="2019300"/>
          </a:xfrm>
          <a:prstGeom prst="rect">
            <a:avLst/>
          </a:prstGeom>
          <a:solidFill>
            <a:schemeClr val="accent1">
              <a:lumMod val="75000"/>
            </a:schemeClr>
          </a:solidFill>
        </p:spPr>
        <p:txBody>
          <a:bodyPr vert="horz" lIns="0" tIns="0" rIns="0" bIns="0" rtlCol="0" anchor="ctr" anchorCtr="0">
            <a:noAutofit/>
          </a:bodyPr>
          <a:lstStyle/>
          <a:p>
            <a:pPr algn="ctr">
              <a:lnSpc>
                <a:spcPts val="2580"/>
              </a:lnSpc>
            </a:pPr>
            <a:r>
              <a:rPr lang="en-US" sz="2000" dirty="0">
                <a:solidFill>
                  <a:schemeClr val="bg1"/>
                </a:solidFill>
              </a:rPr>
              <a:t>Make it </a:t>
            </a:r>
            <a:r>
              <a:rPr lang="en-US" sz="2000" dirty="0" smtClean="0">
                <a:solidFill>
                  <a:schemeClr val="bg1"/>
                </a:solidFill>
              </a:rPr>
              <a:t>your </a:t>
            </a:r>
            <a:r>
              <a:rPr lang="en-US" sz="2000" dirty="0">
                <a:solidFill>
                  <a:schemeClr val="bg1"/>
                </a:solidFill>
              </a:rPr>
              <a:t>mission to </a:t>
            </a:r>
            <a:r>
              <a:rPr lang="en-US" sz="2000" dirty="0" smtClean="0">
                <a:solidFill>
                  <a:schemeClr val="bg1"/>
                </a:solidFill>
              </a:rPr>
              <a:t/>
            </a:r>
            <a:br>
              <a:rPr lang="en-US" sz="2000" dirty="0" smtClean="0">
                <a:solidFill>
                  <a:schemeClr val="bg1"/>
                </a:solidFill>
              </a:rPr>
            </a:br>
            <a:r>
              <a:rPr lang="en-US" sz="2000" dirty="0" smtClean="0">
                <a:solidFill>
                  <a:schemeClr val="bg1"/>
                </a:solidFill>
              </a:rPr>
              <a:t>really </a:t>
            </a:r>
            <a:r>
              <a:rPr lang="en-US" sz="2000" dirty="0">
                <a:solidFill>
                  <a:schemeClr val="bg1"/>
                </a:solidFill>
              </a:rPr>
              <a:t>know </a:t>
            </a:r>
            <a:r>
              <a:rPr lang="en-US" sz="2000" dirty="0" smtClean="0">
                <a:solidFill>
                  <a:schemeClr val="bg1"/>
                </a:solidFill>
              </a:rPr>
              <a:t/>
            </a:r>
            <a:br>
              <a:rPr lang="en-US" sz="2000" dirty="0" smtClean="0">
                <a:solidFill>
                  <a:schemeClr val="bg1"/>
                </a:solidFill>
              </a:rPr>
            </a:br>
            <a:r>
              <a:rPr lang="en-US" sz="2000" dirty="0" smtClean="0">
                <a:solidFill>
                  <a:schemeClr val="bg1"/>
                </a:solidFill>
              </a:rPr>
              <a:t>your </a:t>
            </a:r>
            <a:r>
              <a:rPr lang="en-US" sz="2000" dirty="0">
                <a:solidFill>
                  <a:schemeClr val="bg1"/>
                </a:solidFill>
              </a:rPr>
              <a:t>top customers</a:t>
            </a:r>
          </a:p>
        </p:txBody>
      </p:sp>
      <p:sp>
        <p:nvSpPr>
          <p:cNvPr id="23" name="Text Placeholder 3"/>
          <p:cNvSpPr txBox="1">
            <a:spLocks/>
          </p:cNvSpPr>
          <p:nvPr/>
        </p:nvSpPr>
        <p:spPr>
          <a:xfrm>
            <a:off x="7201585" y="3708400"/>
            <a:ext cx="1559234" cy="2019300"/>
          </a:xfrm>
          <a:prstGeom prst="rect">
            <a:avLst/>
          </a:prstGeom>
          <a:solidFill>
            <a:schemeClr val="accent1">
              <a:lumMod val="75000"/>
            </a:schemeClr>
          </a:solidFill>
        </p:spPr>
        <p:txBody>
          <a:bodyPr vert="horz" lIns="0" tIns="0" rIns="0" bIns="0" rtlCol="0" anchor="ctr" anchorCtr="0">
            <a:noAutofit/>
          </a:bodyPr>
          <a:lstStyle/>
          <a:p>
            <a:pPr algn="ctr">
              <a:lnSpc>
                <a:spcPts val="2580"/>
              </a:lnSpc>
            </a:pPr>
            <a:r>
              <a:rPr lang="en-US" sz="2400" dirty="0">
                <a:solidFill>
                  <a:schemeClr val="bg1"/>
                </a:solidFill>
              </a:rPr>
              <a:t>Engage </a:t>
            </a:r>
            <a:r>
              <a:rPr lang="en-US" sz="2400" dirty="0" smtClean="0">
                <a:solidFill>
                  <a:schemeClr val="bg1"/>
                </a:solidFill>
              </a:rPr>
              <a:t/>
            </a:r>
            <a:br>
              <a:rPr lang="en-US" sz="2400" dirty="0" smtClean="0">
                <a:solidFill>
                  <a:schemeClr val="bg1"/>
                </a:solidFill>
              </a:rPr>
            </a:br>
            <a:r>
              <a:rPr lang="en-US" sz="2400" dirty="0" smtClean="0">
                <a:solidFill>
                  <a:schemeClr val="bg1"/>
                </a:solidFill>
              </a:rPr>
              <a:t>directly </a:t>
            </a:r>
            <a:r>
              <a:rPr lang="en-US" sz="2400" dirty="0">
                <a:solidFill>
                  <a:schemeClr val="bg1"/>
                </a:solidFill>
              </a:rPr>
              <a:t>with customers</a:t>
            </a:r>
          </a:p>
        </p:txBody>
      </p:sp>
      <p:sp>
        <p:nvSpPr>
          <p:cNvPr id="26" name="Slide Number Placeholder 3"/>
          <p:cNvSpPr txBox="1">
            <a:spLocks/>
          </p:cNvSpPr>
          <p:nvPr/>
        </p:nvSpPr>
        <p:spPr>
          <a:xfrm>
            <a:off x="8459212" y="6556248"/>
            <a:ext cx="286320" cy="182880"/>
          </a:xfrm>
          <a:prstGeom prst="rect">
            <a:avLst/>
          </a:prstGeom>
        </p:spPr>
        <p:txBody>
          <a:bodyPr vert="horz" wrap="none" lIns="0" tIns="0" rIns="0" bIns="0" rtlCol="0" anchor="ctr"/>
          <a:lstStyle>
            <a:defPPr>
              <a:defRPr lang="en-US"/>
            </a:defPPr>
            <a:lvl1pPr marL="0" algn="r" defTabSz="914400" rtl="0" eaLnBrk="1" latinLnBrk="0" hangingPunct="1">
              <a:defRPr sz="8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1EAA63-D034-42AE-91FA-B13B9518C7BE}" type="slidenum">
              <a:rPr lang="en-US" smtClean="0"/>
              <a:pPr/>
              <a:t>6</a:t>
            </a:fld>
            <a:endParaRPr lang="en-US" dirty="0"/>
          </a:p>
        </p:txBody>
      </p:sp>
    </p:spTree>
    <p:extLst>
      <p:ext uri="{BB962C8B-B14F-4D97-AF65-F5344CB8AC3E}">
        <p14:creationId xmlns:p14="http://schemas.microsoft.com/office/powerpoint/2010/main" val="245135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762000" y="1143000"/>
            <a:ext cx="8081963" cy="4860925"/>
          </a:xfrm>
        </p:spPr>
        <p:txBody>
          <a:bodyPr/>
          <a:lstStyle/>
          <a:p>
            <a:pPr eaLnBrk="1" hangingPunct="1">
              <a:spcBef>
                <a:spcPts val="0"/>
              </a:spcBef>
              <a:spcAft>
                <a:spcPts val="600"/>
              </a:spcAft>
            </a:pPr>
            <a:r>
              <a:rPr lang="en-US" sz="2400" b="0" dirty="0" smtClean="0"/>
              <a:t>Raising customer retention rates by </a:t>
            </a:r>
            <a:r>
              <a:rPr lang="en-US" sz="2400" dirty="0" smtClean="0"/>
              <a:t>5%</a:t>
            </a:r>
            <a:r>
              <a:rPr lang="en-US" sz="2400" b="0" dirty="0" smtClean="0"/>
              <a:t> can increase profits by </a:t>
            </a:r>
            <a:r>
              <a:rPr lang="en-US" sz="2400" dirty="0" smtClean="0"/>
              <a:t>25%</a:t>
            </a:r>
            <a:r>
              <a:rPr lang="en-US" sz="2400" b="0" dirty="0" smtClean="0"/>
              <a:t> to </a:t>
            </a:r>
            <a:r>
              <a:rPr lang="en-US" sz="2400" dirty="0" smtClean="0"/>
              <a:t>100% </a:t>
            </a:r>
            <a:br>
              <a:rPr lang="en-US" sz="2400" dirty="0" smtClean="0"/>
            </a:br>
            <a:r>
              <a:rPr lang="en-US" sz="2400" b="0" dirty="0" smtClean="0"/>
              <a:t>(</a:t>
            </a:r>
            <a:r>
              <a:rPr lang="en-US" sz="2400" b="0" dirty="0" err="1" smtClean="0"/>
              <a:t>Reichheld</a:t>
            </a:r>
            <a:r>
              <a:rPr lang="en-US" sz="2400" b="0" dirty="0" smtClean="0"/>
              <a:t> – The Loyalty Effect)</a:t>
            </a:r>
          </a:p>
          <a:p>
            <a:pPr eaLnBrk="1" hangingPunct="1">
              <a:spcBef>
                <a:spcPts val="0"/>
              </a:spcBef>
              <a:spcAft>
                <a:spcPts val="600"/>
              </a:spcAft>
            </a:pPr>
            <a:r>
              <a:rPr lang="en-US" sz="2400" b="0" dirty="0" smtClean="0"/>
              <a:t>A </a:t>
            </a:r>
            <a:r>
              <a:rPr lang="en-US" sz="2400" dirty="0" smtClean="0"/>
              <a:t>5% improvement</a:t>
            </a:r>
            <a:r>
              <a:rPr lang="en-US" sz="2400" b="0" dirty="0" smtClean="0"/>
              <a:t> in customer loyalty can translate into a </a:t>
            </a:r>
            <a:r>
              <a:rPr lang="en-US" sz="2400" dirty="0" smtClean="0"/>
              <a:t>doubling of margins</a:t>
            </a:r>
          </a:p>
          <a:p>
            <a:pPr eaLnBrk="1" hangingPunct="1">
              <a:spcBef>
                <a:spcPts val="0"/>
              </a:spcBef>
              <a:spcAft>
                <a:spcPts val="600"/>
              </a:spcAft>
            </a:pPr>
            <a:r>
              <a:rPr lang="en-US" sz="2400" b="0" dirty="0" smtClean="0"/>
              <a:t>Loyal customers always return and become a </a:t>
            </a:r>
            <a:r>
              <a:rPr lang="en-US" sz="2400" dirty="0" smtClean="0"/>
              <a:t>lifetime sales stream</a:t>
            </a:r>
          </a:p>
          <a:p>
            <a:pPr eaLnBrk="1" hangingPunct="1">
              <a:buFont typeface="Wingdings" pitchFamily="2" charset="2"/>
              <a:buNone/>
            </a:pPr>
            <a:endParaRPr lang="en-US" sz="2400" b="0" dirty="0" smtClean="0"/>
          </a:p>
          <a:p>
            <a:pPr algn="ctr" eaLnBrk="1" hangingPunct="1">
              <a:buFont typeface="Wingdings" pitchFamily="2" charset="2"/>
              <a:buNone/>
            </a:pPr>
            <a:r>
              <a:rPr lang="en-US" sz="2400" b="0" dirty="0" smtClean="0"/>
              <a:t>		“</a:t>
            </a:r>
            <a:r>
              <a:rPr lang="en-US" sz="2400" i="1" dirty="0" smtClean="0">
                <a:solidFill>
                  <a:srgbClr val="002060"/>
                </a:solidFill>
              </a:rPr>
              <a:t>Customer Satisfaction is…</a:t>
            </a:r>
          </a:p>
          <a:p>
            <a:pPr algn="ctr" eaLnBrk="1" hangingPunct="1">
              <a:buFont typeface="Wingdings" pitchFamily="2" charset="2"/>
              <a:buNone/>
            </a:pPr>
            <a:r>
              <a:rPr lang="en-US" sz="2400" i="1" dirty="0" smtClean="0">
                <a:solidFill>
                  <a:srgbClr val="002060"/>
                </a:solidFill>
              </a:rPr>
              <a:t> a Strategy for Going Out of Business”</a:t>
            </a:r>
          </a:p>
          <a:p>
            <a:pPr algn="ctr" eaLnBrk="1" hangingPunct="1">
              <a:buFont typeface="Wingdings" pitchFamily="2" charset="2"/>
              <a:buNone/>
            </a:pPr>
            <a:r>
              <a:rPr lang="en-US" sz="1600" b="0" dirty="0" smtClean="0"/>
              <a:t>(Renee and Lesley – feel free to quote us!)</a:t>
            </a:r>
          </a:p>
          <a:p>
            <a:pPr eaLnBrk="1" hangingPunct="1"/>
            <a:endParaRPr lang="en-US" sz="2400" dirty="0" smtClean="0"/>
          </a:p>
          <a:p>
            <a:pPr eaLnBrk="1" hangingPunct="1"/>
            <a:endParaRPr lang="en-US" sz="2400" dirty="0" smtClean="0"/>
          </a:p>
        </p:txBody>
      </p:sp>
      <p:sp>
        <p:nvSpPr>
          <p:cNvPr id="59395" name="Title 3"/>
          <p:cNvSpPr>
            <a:spLocks noGrp="1"/>
          </p:cNvSpPr>
          <p:nvPr>
            <p:ph type="title"/>
          </p:nvPr>
        </p:nvSpPr>
        <p:spPr>
          <a:xfrm>
            <a:off x="533400" y="304800"/>
            <a:ext cx="8153400" cy="590550"/>
          </a:xfrm>
        </p:spPr>
        <p:txBody>
          <a:bodyPr/>
          <a:lstStyle/>
          <a:p>
            <a:pPr eaLnBrk="1" hangingPunct="1"/>
            <a:r>
              <a:rPr lang="en-US" dirty="0" smtClean="0"/>
              <a:t>Customer Loyalty – Engine of Growth</a:t>
            </a:r>
          </a:p>
        </p:txBody>
      </p:sp>
    </p:spTree>
    <p:extLst>
      <p:ext uri="{BB962C8B-B14F-4D97-AF65-F5344CB8AC3E}">
        <p14:creationId xmlns:p14="http://schemas.microsoft.com/office/powerpoint/2010/main" val="38308060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 calcmode="lin" valueType="num">
                                      <p:cBhvr additive="base">
                                        <p:cTn id="7" dur="500" fill="hold"/>
                                        <p:tgtEl>
                                          <p:spTgt spid="5939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59394">
                                            <p:txEl>
                                              <p:pRg st="1" end="1"/>
                                            </p:txEl>
                                          </p:spTgt>
                                        </p:tgtEl>
                                        <p:attrNameLst>
                                          <p:attrName>style.visibility</p:attrName>
                                        </p:attrNameLst>
                                      </p:cBhvr>
                                      <p:to>
                                        <p:strVal val="visible"/>
                                      </p:to>
                                    </p:set>
                                    <p:anim calcmode="lin" valueType="num">
                                      <p:cBhvr additive="base">
                                        <p:cTn id="13" dur="500" fill="hold"/>
                                        <p:tgtEl>
                                          <p:spTgt spid="5939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3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59394">
                                            <p:txEl>
                                              <p:pRg st="2" end="2"/>
                                            </p:txEl>
                                          </p:spTgt>
                                        </p:tgtEl>
                                        <p:attrNameLst>
                                          <p:attrName>style.visibility</p:attrName>
                                        </p:attrNameLst>
                                      </p:cBhvr>
                                      <p:to>
                                        <p:strVal val="visible"/>
                                      </p:to>
                                    </p:set>
                                    <p:anim calcmode="lin" valueType="num">
                                      <p:cBhvr additive="base">
                                        <p:cTn id="19" dur="500" fill="hold"/>
                                        <p:tgtEl>
                                          <p:spTgt spid="5939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59394">
                                            <p:txEl>
                                              <p:pRg st="4" end="4"/>
                                            </p:txEl>
                                          </p:spTgt>
                                        </p:tgtEl>
                                        <p:attrNameLst>
                                          <p:attrName>style.visibility</p:attrName>
                                        </p:attrNameLst>
                                      </p:cBhvr>
                                      <p:to>
                                        <p:strVal val="visible"/>
                                      </p:to>
                                    </p:set>
                                    <p:anim calcmode="lin" valueType="num">
                                      <p:cBhvr additive="base">
                                        <p:cTn id="25" dur="500" fill="hold"/>
                                        <p:tgtEl>
                                          <p:spTgt spid="5939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939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9394">
                                            <p:txEl>
                                              <p:pRg st="5" end="5"/>
                                            </p:txEl>
                                          </p:spTgt>
                                        </p:tgtEl>
                                        <p:attrNameLst>
                                          <p:attrName>style.visibility</p:attrName>
                                        </p:attrNameLst>
                                      </p:cBhvr>
                                      <p:to>
                                        <p:strVal val="visible"/>
                                      </p:to>
                                    </p:set>
                                    <p:anim calcmode="lin" valueType="num">
                                      <p:cBhvr additive="base">
                                        <p:cTn id="29" dur="500" fill="hold"/>
                                        <p:tgtEl>
                                          <p:spTgt spid="5939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939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9394">
                                            <p:txEl>
                                              <p:pRg st="6" end="6"/>
                                            </p:txEl>
                                          </p:spTgt>
                                        </p:tgtEl>
                                        <p:attrNameLst>
                                          <p:attrName>style.visibility</p:attrName>
                                        </p:attrNameLst>
                                      </p:cBhvr>
                                      <p:to>
                                        <p:strVal val="visible"/>
                                      </p:to>
                                    </p:set>
                                    <p:anim calcmode="lin" valueType="num">
                                      <p:cBhvr additive="base">
                                        <p:cTn id="33" dur="500" fill="hold"/>
                                        <p:tgtEl>
                                          <p:spTgt spid="5939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939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315200" cy="990600"/>
          </a:xfrm>
        </p:spPr>
        <p:txBody>
          <a:bodyPr/>
          <a:lstStyle/>
          <a:p>
            <a:r>
              <a:rPr lang="en-US" dirty="0" smtClean="0"/>
              <a:t>Satisfied or Loyal?</a:t>
            </a:r>
            <a:endParaRPr lang="en-US" dirty="0"/>
          </a:p>
        </p:txBody>
      </p:sp>
      <p:sp>
        <p:nvSpPr>
          <p:cNvPr id="3" name="Text Placeholder 2"/>
          <p:cNvSpPr>
            <a:spLocks noGrp="1"/>
          </p:cNvSpPr>
          <p:nvPr>
            <p:ph type="body" sz="quarter" idx="10"/>
          </p:nvPr>
        </p:nvSpPr>
        <p:spPr>
          <a:xfrm>
            <a:off x="914400" y="1600200"/>
            <a:ext cx="7848600" cy="4114800"/>
          </a:xfrm>
        </p:spPr>
        <p:txBody>
          <a:bodyPr/>
          <a:lstStyle/>
          <a:p>
            <a:r>
              <a:rPr lang="en-US" b="1" dirty="0" smtClean="0"/>
              <a:t>Customer Loyalty</a:t>
            </a:r>
            <a:r>
              <a:rPr lang="en-US" dirty="0" smtClean="0"/>
              <a:t/>
            </a:r>
            <a:br>
              <a:rPr lang="en-US" dirty="0" smtClean="0"/>
            </a:br>
            <a:endParaRPr lang="en-US" dirty="0" smtClean="0"/>
          </a:p>
          <a:p>
            <a:pPr marL="627063">
              <a:buNone/>
            </a:pPr>
            <a:r>
              <a:rPr lang="en-US" dirty="0" smtClean="0"/>
              <a:t>	The willingness of a client or customer to refer an organization’s product or service offering to </a:t>
            </a:r>
            <a:r>
              <a:rPr lang="en-US" u="sng" dirty="0" smtClean="0"/>
              <a:t>someone they trust</a:t>
            </a:r>
            <a:r>
              <a:rPr lang="en-US" dirty="0" smtClean="0"/>
              <a:t>. </a:t>
            </a:r>
          </a:p>
          <a:p>
            <a:pPr marL="627063">
              <a:buNone/>
            </a:pPr>
            <a:endParaRPr lang="en-US" dirty="0"/>
          </a:p>
          <a:p>
            <a:pPr marL="627063">
              <a:buNone/>
            </a:pPr>
            <a:endParaRPr lang="en-US" b="1" dirty="0"/>
          </a:p>
          <a:p>
            <a:pPr marL="795338" indent="-342900"/>
            <a:endParaRPr lang="en-US" b="1" dirty="0" smtClean="0"/>
          </a:p>
          <a:p>
            <a:endParaRPr lang="en-US" dirty="0"/>
          </a:p>
        </p:txBody>
      </p:sp>
    </p:spTree>
    <p:extLst>
      <p:ext uri="{BB962C8B-B14F-4D97-AF65-F5344CB8AC3E}">
        <p14:creationId xmlns:p14="http://schemas.microsoft.com/office/powerpoint/2010/main" val="19117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371599"/>
            <a:ext cx="7929563" cy="4632325"/>
          </a:xfrm>
        </p:spPr>
        <p:txBody>
          <a:bodyPr/>
          <a:lstStyle/>
          <a:p>
            <a:r>
              <a:rPr lang="en-US" sz="2800" dirty="0" smtClean="0"/>
              <a:t>“There </a:t>
            </a:r>
            <a:r>
              <a:rPr lang="en-US" sz="2800" dirty="0"/>
              <a:t>is a </a:t>
            </a:r>
            <a:r>
              <a:rPr lang="en-US" sz="2800" dirty="0" smtClean="0"/>
              <a:t>critical cause-and-effect </a:t>
            </a:r>
            <a:r>
              <a:rPr lang="en-US" sz="2800" dirty="0"/>
              <a:t>relationship between Customer Loyalty and Employee Loyalty. It’s </a:t>
            </a:r>
            <a:r>
              <a:rPr lang="en-US" sz="2800" b="1" i="1" dirty="0" smtClean="0"/>
              <a:t>impossible</a:t>
            </a:r>
            <a:r>
              <a:rPr lang="en-US" sz="2800" dirty="0" smtClean="0"/>
              <a:t> </a:t>
            </a:r>
            <a:r>
              <a:rPr lang="en-US" sz="2800" dirty="0"/>
              <a:t>to attain a loyal Customer base without a loyal employee </a:t>
            </a:r>
            <a:r>
              <a:rPr lang="en-US" sz="2800" dirty="0" smtClean="0"/>
              <a:t>base.”</a:t>
            </a:r>
          </a:p>
          <a:p>
            <a:endParaRPr lang="en-US" sz="2800" dirty="0" smtClean="0"/>
          </a:p>
          <a:p>
            <a:pPr lvl="8"/>
            <a:r>
              <a:rPr lang="en-US" dirty="0" smtClean="0"/>
              <a:t>John Avella, Columbia University</a:t>
            </a:r>
            <a:endParaRPr lang="en-US" dirty="0"/>
          </a:p>
          <a:p>
            <a:endParaRPr lang="en-US" dirty="0"/>
          </a:p>
        </p:txBody>
      </p:sp>
      <p:sp>
        <p:nvSpPr>
          <p:cNvPr id="3" name="Title 2"/>
          <p:cNvSpPr>
            <a:spLocks noGrp="1"/>
          </p:cNvSpPr>
          <p:nvPr>
            <p:ph type="title"/>
          </p:nvPr>
        </p:nvSpPr>
        <p:spPr>
          <a:xfrm>
            <a:off x="533400" y="323850"/>
            <a:ext cx="6359561" cy="590550"/>
          </a:xfrm>
        </p:spPr>
        <p:txBody>
          <a:bodyPr/>
          <a:lstStyle/>
          <a:p>
            <a:r>
              <a:rPr lang="en-US" sz="3500" dirty="0" smtClean="0"/>
              <a:t>Loyalty: Cause-and-Effect</a:t>
            </a:r>
            <a:endParaRPr lang="en-US" sz="3500" dirty="0"/>
          </a:p>
        </p:txBody>
      </p:sp>
    </p:spTree>
    <p:extLst>
      <p:ext uri="{BB962C8B-B14F-4D97-AF65-F5344CB8AC3E}">
        <p14:creationId xmlns:p14="http://schemas.microsoft.com/office/powerpoint/2010/main" val="155778845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Weißer Hintergrund">
  <a:themeElements>
    <a:clrScheme name="1_Weißer Hintergrund 1">
      <a:dk1>
        <a:srgbClr val="000000"/>
      </a:dk1>
      <a:lt1>
        <a:srgbClr val="EAEAEA"/>
      </a:lt1>
      <a:dk2>
        <a:srgbClr val="71A6C6"/>
      </a:dk2>
      <a:lt2>
        <a:srgbClr val="126AA0"/>
      </a:lt2>
      <a:accent1>
        <a:srgbClr val="919191"/>
      </a:accent1>
      <a:accent2>
        <a:srgbClr val="AEAEAE"/>
      </a:accent2>
      <a:accent3>
        <a:srgbClr val="F3F3F3"/>
      </a:accent3>
      <a:accent4>
        <a:srgbClr val="000000"/>
      </a:accent4>
      <a:accent5>
        <a:srgbClr val="C7C7C7"/>
      </a:accent5>
      <a:accent6>
        <a:srgbClr val="9D9D9D"/>
      </a:accent6>
      <a:hlink>
        <a:srgbClr val="C9C9C9"/>
      </a:hlink>
      <a:folHlink>
        <a:srgbClr val="E3E3E3"/>
      </a:folHlink>
    </a:clrScheme>
    <a:fontScheme name="1_Weißer Hintergr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Weißer Hintergrund 1">
        <a:dk1>
          <a:srgbClr val="000000"/>
        </a:dk1>
        <a:lt1>
          <a:srgbClr val="EAEAEA"/>
        </a:lt1>
        <a:dk2>
          <a:srgbClr val="71A6C6"/>
        </a:dk2>
        <a:lt2>
          <a:srgbClr val="126AA0"/>
        </a:lt2>
        <a:accent1>
          <a:srgbClr val="919191"/>
        </a:accent1>
        <a:accent2>
          <a:srgbClr val="AEAEAE"/>
        </a:accent2>
        <a:accent3>
          <a:srgbClr val="F3F3F3"/>
        </a:accent3>
        <a:accent4>
          <a:srgbClr val="000000"/>
        </a:accent4>
        <a:accent5>
          <a:srgbClr val="C7C7C7"/>
        </a:accent5>
        <a:accent6>
          <a:srgbClr val="9D9D9D"/>
        </a:accent6>
        <a:hlink>
          <a:srgbClr val="C9C9C9"/>
        </a:hlink>
        <a:folHlink>
          <a:srgbClr val="E3E3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ub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gold fish v1.0</Template>
  <TotalTime>18623</TotalTime>
  <Pages>7</Pages>
  <Words>2233</Words>
  <Application>Microsoft Office PowerPoint</Application>
  <PresentationFormat>On-screen Show (4:3)</PresentationFormat>
  <Paragraphs>372</Paragraphs>
  <Slides>25</Slides>
  <Notes>25</Notes>
  <HiddenSlides>4</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Calibri</vt:lpstr>
      <vt:lpstr>Comic Sans MS</vt:lpstr>
      <vt:lpstr>Lucida Sans</vt:lpstr>
      <vt:lpstr>Times</vt:lpstr>
      <vt:lpstr>Times New Roman</vt:lpstr>
      <vt:lpstr>Verdana</vt:lpstr>
      <vt:lpstr>Wingdings</vt:lpstr>
      <vt:lpstr>Wingdings 2</vt:lpstr>
      <vt:lpstr>1_Weißer Hintergrund</vt:lpstr>
      <vt:lpstr>Subpages</vt:lpstr>
      <vt:lpstr>Leveraging Your Team to Attract, Engage and Retain Customers</vt:lpstr>
      <vt:lpstr>It’s All in the Delivery</vt:lpstr>
      <vt:lpstr>Highest and Best Use of Our Time</vt:lpstr>
      <vt:lpstr>“Why” Customer Loyalty:  A Strategic Choice?</vt:lpstr>
      <vt:lpstr>Customer Engagement - Oracle</vt:lpstr>
      <vt:lpstr>Lessons from Oracle</vt:lpstr>
      <vt:lpstr>Customer Loyalty – Engine of Growth</vt:lpstr>
      <vt:lpstr>Satisfied or Loyal?</vt:lpstr>
      <vt:lpstr>Loyalty: Cause-and-Effect</vt:lpstr>
      <vt:lpstr>Seeing Their Impact – 3 Phases</vt:lpstr>
      <vt:lpstr>“How” – Customer Experience</vt:lpstr>
      <vt:lpstr>Creating the Seamless Customer Experience</vt:lpstr>
      <vt:lpstr>Becoming “Indispensable”</vt:lpstr>
      <vt:lpstr>Employee Impact</vt:lpstr>
      <vt:lpstr>PowerPoint Presentation</vt:lpstr>
      <vt:lpstr>Team Discussion Questions</vt:lpstr>
      <vt:lpstr>“What”:  Understanding True Wants and Needs</vt:lpstr>
      <vt:lpstr>Shifting Perspective</vt:lpstr>
      <vt:lpstr>Power Questions for Service Providers</vt:lpstr>
      <vt:lpstr>More Power Questions</vt:lpstr>
      <vt:lpstr>Asking for Referrals</vt:lpstr>
      <vt:lpstr>Understanding Wants &amp; Needs = SALES</vt:lpstr>
      <vt:lpstr>All Hands Approach to BD</vt:lpstr>
      <vt:lpstr>One Simple Change</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IMPOSED LIMITATIONS</dc:title>
  <dc:creator>Doug Brown</dc:creator>
  <cp:lastModifiedBy>Courtney Nicholson</cp:lastModifiedBy>
  <cp:revision>301</cp:revision>
  <cp:lastPrinted>2015-03-11T19:03:41Z</cp:lastPrinted>
  <dcterms:created xsi:type="dcterms:W3CDTF">1996-11-07T09:40:40Z</dcterms:created>
  <dcterms:modified xsi:type="dcterms:W3CDTF">2015-03-18T21:11:20Z</dcterms:modified>
</cp:coreProperties>
</file>